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autoCompressPictures="0">
  <p:sldMasterIdLst>
    <p:sldMasterId id="2147483648" r:id="rId1"/>
    <p:sldMasterId id="2147483653" r:id="rId3"/>
    <p:sldMasterId id="2147483655" r:id="rId4"/>
    <p:sldMasterId id="2147483670" r:id="rId5"/>
  </p:sldMasterIdLst>
  <p:notesMasterIdLst>
    <p:notesMasterId r:id="rId7"/>
  </p:notesMasterIdLst>
  <p:handoutMasterIdLst>
    <p:handoutMasterId r:id="rId44"/>
  </p:handoutMasterIdLst>
  <p:sldIdLst>
    <p:sldId id="560" r:id="rId6"/>
    <p:sldId id="259" r:id="rId8"/>
    <p:sldId id="579" r:id="rId9"/>
    <p:sldId id="562" r:id="rId10"/>
    <p:sldId id="581" r:id="rId11"/>
    <p:sldId id="565" r:id="rId12"/>
    <p:sldId id="582" r:id="rId13"/>
    <p:sldId id="583" r:id="rId14"/>
    <p:sldId id="617" r:id="rId15"/>
    <p:sldId id="584" r:id="rId16"/>
    <p:sldId id="618" r:id="rId17"/>
    <p:sldId id="619" r:id="rId18"/>
    <p:sldId id="620" r:id="rId19"/>
    <p:sldId id="598" r:id="rId20"/>
    <p:sldId id="599" r:id="rId21"/>
    <p:sldId id="600" r:id="rId22"/>
    <p:sldId id="602" r:id="rId23"/>
    <p:sldId id="647" r:id="rId24"/>
    <p:sldId id="648" r:id="rId25"/>
    <p:sldId id="649" r:id="rId26"/>
    <p:sldId id="650" r:id="rId27"/>
    <p:sldId id="651" r:id="rId28"/>
    <p:sldId id="603" r:id="rId29"/>
    <p:sldId id="604" r:id="rId30"/>
    <p:sldId id="605" r:id="rId31"/>
    <p:sldId id="606" r:id="rId32"/>
    <p:sldId id="607" r:id="rId33"/>
    <p:sldId id="608" r:id="rId34"/>
    <p:sldId id="653" r:id="rId35"/>
    <p:sldId id="612" r:id="rId36"/>
    <p:sldId id="570" r:id="rId37"/>
    <p:sldId id="613" r:id="rId38"/>
    <p:sldId id="614" r:id="rId39"/>
    <p:sldId id="616" r:id="rId40"/>
    <p:sldId id="578" r:id="rId41"/>
    <p:sldId id="666" r:id="rId42"/>
    <p:sldId id="375" r:id="rId4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6" userDrawn="1">
          <p15:clr>
            <a:srgbClr val="A4A3A4"/>
          </p15:clr>
        </p15:guide>
        <p15:guide id="2" pos="284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B9BD5"/>
    <a:srgbClr val="6C0000"/>
    <a:srgbClr val="E3893D"/>
    <a:srgbClr val="003A8E"/>
    <a:srgbClr val="002C6C"/>
    <a:srgbClr val="00449A"/>
    <a:srgbClr val="FFFF66"/>
    <a:srgbClr val="003A8F"/>
    <a:srgbClr val="E47C37"/>
    <a:srgbClr val="0064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5" autoAdjust="0"/>
    <p:restoredTop sz="87130"/>
  </p:normalViewPr>
  <p:slideViewPr>
    <p:cSldViewPr snapToGrid="0" snapToObjects="1" showGuides="1">
      <p:cViewPr varScale="1">
        <p:scale>
          <a:sx n="127" d="100"/>
          <a:sy n="127" d="100"/>
        </p:scale>
        <p:origin x="918" y="120"/>
      </p:cViewPr>
      <p:guideLst>
        <p:guide orient="horz" pos="2166"/>
        <p:guide pos="2843"/>
      </p:guideLst>
    </p:cSldViewPr>
  </p:slid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72" d="100"/>
          <a:sy n="172" d="100"/>
        </p:scale>
        <p:origin x="2264" y="20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slide" Target="slides/slide2.xml"/><Relationship Id="rId7" Type="http://schemas.openxmlformats.org/officeDocument/2006/relationships/notesMaster" Target="notesMasters/notesMaster1.xml"/><Relationship Id="rId6" Type="http://schemas.openxmlformats.org/officeDocument/2006/relationships/slide" Target="slides/slide1.xml"/><Relationship Id="rId5" Type="http://schemas.openxmlformats.org/officeDocument/2006/relationships/slideMaster" Target="slideMasters/slideMaster4.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handoutMaster" Target="handoutMasters/handoutMaster1.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17705E-39B1-9745-BFB1-E2AFB77B681B}"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05FF3E-1ADD-BE4F-9ED2-20CB81AE9765}"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sym typeface="+mn-e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b="1">
              <a:solidFill>
                <a:srgbClr val="0000CC"/>
              </a:solidFill>
              <a:latin typeface="黑体" panose="02010609060101010101" charset="-122"/>
              <a:ea typeface="黑体" panose="02010609060101010101" charset="-122"/>
              <a:sym typeface="+mn-e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b="1" dirty="0">
              <a:ln>
                <a:noFill/>
              </a:ln>
              <a:solidFill>
                <a:srgbClr val="6C0000"/>
              </a:solidFill>
              <a:effectLst/>
              <a:latin typeface="华文楷体" panose="02010600040101010101" pitchFamily="2" charset="-122"/>
              <a:ea typeface="华文楷体" panose="02010600040101010101" pitchFamily="2" charset="-122"/>
              <a:sym typeface="+mn-ea"/>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sym typeface="+mn-ea"/>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b="1" dirty="0">
              <a:ln>
                <a:noFill/>
              </a:ln>
              <a:solidFill>
                <a:srgbClr val="6C0000"/>
              </a:solidFill>
              <a:effectLst/>
              <a:latin typeface="华文楷体" panose="02010600040101010101" pitchFamily="2" charset="-122"/>
              <a:ea typeface="华文楷体" panose="02010600040101010101" pitchFamily="2" charset="-122"/>
              <a:sym typeface="+mn-ea"/>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b="1">
              <a:solidFill>
                <a:srgbClr val="6C0000"/>
              </a:solidFill>
              <a:latin typeface="宋体" panose="02010600030101010101" pitchFamily="2" charset="-122"/>
              <a:ea typeface="宋体" panose="02010600030101010101" pitchFamily="2" charset="-122"/>
              <a:sym typeface="+mn-ea"/>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pPr marL="0" indent="0"/>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b="1" dirty="0">
              <a:ln>
                <a:noFill/>
              </a:ln>
              <a:solidFill>
                <a:srgbClr val="6C0000"/>
              </a:solidFill>
              <a:effectLst/>
              <a:latin typeface="华文楷体" panose="02010600040101010101" pitchFamily="2" charset="-122"/>
              <a:ea typeface="华文楷体" panose="02010600040101010101" pitchFamily="2" charset="-122"/>
              <a:sym typeface="+mn-e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sym typeface="+mn-ea"/>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b="1" dirty="0">
              <a:ln>
                <a:noFill/>
              </a:ln>
              <a:solidFill>
                <a:srgbClr val="FF0000"/>
              </a:solidFill>
              <a:effectLst/>
              <a:latin typeface="华文楷体" panose="02010600040101010101" pitchFamily="2" charset="-122"/>
              <a:ea typeface="华文楷体" panose="02010600040101010101" pitchFamily="2" charset="-122"/>
              <a:sym typeface="+mn-ea"/>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solidFill>
                <a:srgbClr val="FF0000"/>
              </a:solidFill>
              <a:latin typeface="黑体" panose="02010609060101010101" charset="-122"/>
              <a:ea typeface="黑体" panose="02010609060101010101" charset="-122"/>
              <a:cs typeface="黑体" panose="02010609060101010101" charset="-122"/>
              <a:sym typeface="+mn-ea"/>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solidFill>
                <a:srgbClr val="6C0000"/>
              </a:solidFill>
              <a:latin typeface="黑体" panose="02010609060101010101" charset="-122"/>
              <a:ea typeface="黑体" panose="02010609060101010101" charset="-122"/>
              <a:cs typeface="黑体" panose="02010609060101010101" charset="-122"/>
              <a:sym typeface="+mn-ea"/>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b="1" dirty="0">
              <a:ln>
                <a:noFill/>
              </a:ln>
              <a:solidFill>
                <a:srgbClr val="6C0000"/>
              </a:solidFill>
              <a:effectLst/>
              <a:latin typeface="华文楷体" panose="02010600040101010101" pitchFamily="2" charset="-122"/>
              <a:ea typeface="华文楷体" panose="02010600040101010101" pitchFamily="2" charset="-122"/>
              <a:sym typeface="+mn-e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sym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3" y="223935"/>
            <a:ext cx="727787"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3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832562" y="223935"/>
            <a:ext cx="4826259" cy="652366"/>
          </a:xfrm>
          <a:prstGeom prst="rect">
            <a:avLst/>
          </a:prstGeom>
          <a:noFill/>
        </p:spPr>
        <p:txBody>
          <a:bodyPr anchor="ctr"/>
          <a:lstStyle>
            <a:lvl1pPr marL="0" indent="0">
              <a:lnSpc>
                <a:spcPct val="100000"/>
              </a:lnSpc>
              <a:buNone/>
              <a:defRPr sz="21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629842" y="2505075"/>
            <a:ext cx="3868340"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3" y="223935"/>
            <a:ext cx="727787"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3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832562" y="223935"/>
            <a:ext cx="4826259" cy="652366"/>
          </a:xfrm>
          <a:prstGeom prst="rect">
            <a:avLst/>
          </a:prstGeom>
          <a:noFill/>
        </p:spPr>
        <p:txBody>
          <a:bodyPr anchor="ctr"/>
          <a:lstStyle>
            <a:lvl1pPr marL="0" indent="0">
              <a:lnSpc>
                <a:spcPct val="100000"/>
              </a:lnSpc>
              <a:buNone/>
              <a:defRPr sz="21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900" indent="0">
              <a:buFontTx/>
              <a:buNone/>
              <a:defRPr sz="2100" b="1">
                <a:solidFill>
                  <a:schemeClr val="bg1"/>
                </a:solidFill>
                <a:latin typeface="+mj-ea"/>
                <a:ea typeface="+mj-ea"/>
              </a:defRPr>
            </a:lvl2pPr>
            <a:lvl3pPr marL="685800" indent="0">
              <a:buFontTx/>
              <a:buNone/>
              <a:defRPr sz="2100" b="1">
                <a:solidFill>
                  <a:schemeClr val="bg1"/>
                </a:solidFill>
                <a:latin typeface="+mj-ea"/>
                <a:ea typeface="+mj-ea"/>
              </a:defRPr>
            </a:lvl3pPr>
            <a:lvl4pPr marL="1028700" indent="0">
              <a:buFontTx/>
              <a:buNone/>
              <a:defRPr sz="2100" b="1">
                <a:solidFill>
                  <a:schemeClr val="bg1"/>
                </a:solidFill>
                <a:latin typeface="+mj-ea"/>
                <a:ea typeface="+mj-ea"/>
              </a:defRPr>
            </a:lvl4pPr>
            <a:lvl5pPr marL="1371600" indent="0">
              <a:buFontTx/>
              <a:buNone/>
              <a:defRPr sz="2100" b="1">
                <a:solidFill>
                  <a:schemeClr val="bg1"/>
                </a:solidFill>
                <a:latin typeface="+mj-ea"/>
                <a:ea typeface="+mj-ea"/>
              </a:defRPr>
            </a:lvl5pPr>
          </a:lstStyle>
          <a:p>
            <a:pPr lvl="0"/>
            <a:r>
              <a:rPr lang="en-US" altLang="zh-CN" dirty="0"/>
              <a:t>Click to edit Master title style</a:t>
            </a:r>
            <a:endParaRPr lang="en-US" altLang="zh-CN" dirty="0"/>
          </a:p>
        </p:txBody>
      </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9"/>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noAutofit/>
          </a:bodyPr>
          <a:lstStyle/>
          <a:p>
            <a:pPr lvl="0" algn="ctr"/>
            <a:endParaRPr lang="zh-CN" altLang="en-US" sz="1350" dirty="0">
              <a:solidFill>
                <a:srgbClr val="0064B8"/>
              </a:solidFill>
            </a:endParaRPr>
          </a:p>
        </p:txBody>
      </p:sp>
      <p:grpSp>
        <p:nvGrpSpPr>
          <p:cNvPr id="4" name="组合 3"/>
          <p:cNvGrpSpPr/>
          <p:nvPr userDrawn="1"/>
        </p:nvGrpSpPr>
        <p:grpSpPr>
          <a:xfrm>
            <a:off x="332272" y="435938"/>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1"/>
                </a:solidFill>
              </a:endParaRPr>
            </a:p>
          </p:txBody>
        </p:sp>
      </p:grpSp>
      <p:sp>
        <p:nvSpPr>
          <p:cNvPr id="12" name="文本占位符 11"/>
          <p:cNvSpPr>
            <a:spLocks noGrp="1"/>
          </p:cNvSpPr>
          <p:nvPr>
            <p:ph type="body" sz="quarter" idx="12" hasCustomPrompt="1"/>
          </p:nvPr>
        </p:nvSpPr>
        <p:spPr>
          <a:xfrm>
            <a:off x="495301" y="315256"/>
            <a:ext cx="5701478" cy="507831"/>
          </a:xfrm>
          <a:prstGeom prst="rect">
            <a:avLst/>
          </a:prstGeom>
        </p:spPr>
        <p:txBody>
          <a:bodyPr/>
          <a:lstStyle>
            <a:lvl1pPr marL="0" indent="0">
              <a:buFontTx/>
              <a:buNone/>
              <a:defRPr sz="1575" b="1" spc="169">
                <a:solidFill>
                  <a:schemeClr val="bg1"/>
                </a:solidFill>
                <a:latin typeface="+mj-ea"/>
                <a:ea typeface="+mj-ea"/>
              </a:defRPr>
            </a:lvl1pPr>
            <a:lvl2pPr marL="257175" indent="0">
              <a:buFontTx/>
              <a:buNone/>
              <a:defRPr sz="1575" b="1">
                <a:solidFill>
                  <a:schemeClr val="bg1"/>
                </a:solidFill>
                <a:latin typeface="+mj-ea"/>
                <a:ea typeface="+mj-ea"/>
              </a:defRPr>
            </a:lvl2pPr>
            <a:lvl3pPr marL="514350" indent="0">
              <a:buFontTx/>
              <a:buNone/>
              <a:defRPr sz="1575" b="1">
                <a:solidFill>
                  <a:schemeClr val="bg1"/>
                </a:solidFill>
                <a:latin typeface="+mj-ea"/>
                <a:ea typeface="+mj-ea"/>
              </a:defRPr>
            </a:lvl3pPr>
            <a:lvl4pPr marL="771525" indent="0">
              <a:buFontTx/>
              <a:buNone/>
              <a:defRPr sz="1575" b="1">
                <a:solidFill>
                  <a:schemeClr val="bg1"/>
                </a:solidFill>
                <a:latin typeface="+mj-ea"/>
                <a:ea typeface="+mj-ea"/>
              </a:defRPr>
            </a:lvl4pPr>
            <a:lvl5pPr marL="1028700" indent="0">
              <a:buFontTx/>
              <a:buNone/>
              <a:defRPr sz="1575" b="1">
                <a:solidFill>
                  <a:schemeClr val="bg1"/>
                </a:solidFill>
                <a:latin typeface="+mj-ea"/>
                <a:ea typeface="+mj-ea"/>
              </a:defRPr>
            </a:lvl5pPr>
          </a:lstStyle>
          <a:p>
            <a:pPr lvl="0"/>
            <a:r>
              <a:rPr lang="en-US" altLang="zh-CN" dirty="0"/>
              <a:t>Click to edit Master title style</a:t>
            </a:r>
            <a:endParaRPr lang="en-US" altLang="zh-CN" dirty="0"/>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3" name="矩形 12"/>
          <p:cNvSpPr/>
          <p:nvPr userDrawn="1"/>
        </p:nvSpPr>
        <p:spPr>
          <a:xfrm>
            <a:off x="3850299" y="6404949"/>
            <a:ext cx="1429627" cy="230832"/>
          </a:xfrm>
          <a:prstGeom prst="rect">
            <a:avLst/>
          </a:prstGeom>
        </p:spPr>
        <p:txBody>
          <a:bodyPr wrap="square" anchor="ctr" anchorCtr="0">
            <a:spAutoFit/>
          </a:bodyPr>
          <a:lstStyle/>
          <a:p>
            <a:pPr algn="ctr"/>
            <a:r>
              <a:rPr lang="en-US" altLang="zh-CN" sz="900" b="1" spc="169" dirty="0">
                <a:solidFill>
                  <a:schemeClr val="tx2"/>
                </a:solidFill>
                <a:latin typeface="+mj-ea"/>
                <a:ea typeface="+mj-ea"/>
              </a:rPr>
              <a:t>《</a:t>
            </a:r>
            <a:r>
              <a:rPr lang="zh-CN" altLang="en-US" sz="900" b="1" spc="169" dirty="0">
                <a:solidFill>
                  <a:schemeClr val="tx2"/>
                </a:solidFill>
                <a:latin typeface="+mj-ea"/>
                <a:ea typeface="+mj-ea"/>
              </a:rPr>
              <a:t>操作系统</a:t>
            </a:r>
            <a:r>
              <a:rPr lang="en-US" altLang="zh-CN" sz="900" b="1" spc="169" dirty="0">
                <a:solidFill>
                  <a:schemeClr val="tx2"/>
                </a:solidFill>
                <a:latin typeface="+mj-ea"/>
                <a:ea typeface="+mj-ea"/>
              </a:rPr>
              <a:t>》</a:t>
            </a:r>
            <a:endParaRPr lang="zh-CN" altLang="en-US" sz="900" b="1" spc="169" dirty="0">
              <a:solidFill>
                <a:schemeClr val="tx2"/>
              </a:solidFill>
              <a:latin typeface="+mj-ea"/>
              <a:ea typeface="+mj-e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页">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629842" y="2505075"/>
            <a:ext cx="3868340"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900" indent="0">
              <a:buFontTx/>
              <a:buNone/>
              <a:defRPr sz="2100" b="1">
                <a:solidFill>
                  <a:schemeClr val="bg1"/>
                </a:solidFill>
                <a:latin typeface="+mj-ea"/>
                <a:ea typeface="+mj-ea"/>
              </a:defRPr>
            </a:lvl2pPr>
            <a:lvl3pPr marL="685800" indent="0">
              <a:buFontTx/>
              <a:buNone/>
              <a:defRPr sz="2100" b="1">
                <a:solidFill>
                  <a:schemeClr val="bg1"/>
                </a:solidFill>
                <a:latin typeface="+mj-ea"/>
                <a:ea typeface="+mj-ea"/>
              </a:defRPr>
            </a:lvl3pPr>
            <a:lvl4pPr marL="1028700" indent="0">
              <a:buFontTx/>
              <a:buNone/>
              <a:defRPr sz="2100" b="1">
                <a:solidFill>
                  <a:schemeClr val="bg1"/>
                </a:solidFill>
                <a:latin typeface="+mj-ea"/>
                <a:ea typeface="+mj-ea"/>
              </a:defRPr>
            </a:lvl4pPr>
            <a:lvl5pPr marL="1371600" indent="0">
              <a:buFontTx/>
              <a:buNone/>
              <a:defRPr sz="2100" b="1">
                <a:solidFill>
                  <a:schemeClr val="bg1"/>
                </a:solidFill>
                <a:latin typeface="+mj-ea"/>
                <a:ea typeface="+mj-ea"/>
              </a:defRPr>
            </a:lvl5pPr>
          </a:lstStyle>
          <a:p>
            <a:pPr lvl="0"/>
            <a:r>
              <a:rPr lang="en-US" altLang="zh-CN" dirty="0"/>
              <a:t>Click to edit Master title style</a:t>
            </a:r>
            <a:endParaRPr lang="en-US" altLang="zh-CN" dirty="0"/>
          </a:p>
        </p:txBody>
      </p:sp>
      <p:sp>
        <p:nvSpPr>
          <p:cNvPr id="14" name="矩形 13"/>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1" name="内容占位符 2"/>
          <p:cNvSpPr>
            <a:spLocks noGrp="1"/>
          </p:cNvSpPr>
          <p:nvPr>
            <p:ph sz="quarter" idx="13"/>
          </p:nvPr>
        </p:nvSpPr>
        <p:spPr>
          <a:xfrm>
            <a:off x="638177" y="1304138"/>
            <a:ext cx="8005763" cy="370501"/>
          </a:xfrm>
          <a:prstGeom prst="rect">
            <a:avLst/>
          </a:prstGeom>
        </p:spPr>
        <p:txBody>
          <a:bodyPr/>
          <a:lstStyle>
            <a:lvl1pPr marL="0" indent="0">
              <a:buFontTx/>
              <a:buNone/>
              <a:defRPr sz="1800" b="1">
                <a:solidFill>
                  <a:schemeClr val="tx2"/>
                </a:solidFill>
                <a:latin typeface="+mj-ea"/>
                <a:ea typeface="+mj-ea"/>
              </a:defRPr>
            </a:lvl1pPr>
            <a:lvl2pPr marL="342900" indent="0">
              <a:buFontTx/>
              <a:buNone/>
              <a:defRPr sz="1800" b="1">
                <a:solidFill>
                  <a:schemeClr val="tx1"/>
                </a:solidFill>
                <a:latin typeface="+mj-ea"/>
                <a:ea typeface="+mj-ea"/>
              </a:defRPr>
            </a:lvl2pPr>
            <a:lvl3pPr marL="685800" indent="0">
              <a:buFontTx/>
              <a:buNone/>
              <a:defRPr sz="1800" b="1">
                <a:solidFill>
                  <a:schemeClr val="tx1"/>
                </a:solidFill>
                <a:latin typeface="+mj-ea"/>
                <a:ea typeface="+mj-ea"/>
              </a:defRPr>
            </a:lvl3pPr>
            <a:lvl4pPr marL="1028700" indent="0">
              <a:buFontTx/>
              <a:buNone/>
              <a:defRPr sz="1800" b="1">
                <a:solidFill>
                  <a:schemeClr val="tx1"/>
                </a:solidFill>
                <a:latin typeface="+mj-ea"/>
                <a:ea typeface="+mj-ea"/>
              </a:defRPr>
            </a:lvl4pPr>
            <a:lvl5pPr marL="1371600" indent="0">
              <a:buFontTx/>
              <a:buNone/>
              <a:defRPr sz="1800" b="1">
                <a:solidFill>
                  <a:schemeClr val="tx1"/>
                </a:solidFill>
                <a:latin typeface="+mj-ea"/>
                <a:ea typeface="+mj-ea"/>
              </a:defRPr>
            </a:lvl5pPr>
          </a:lstStyle>
          <a:p>
            <a:pPr lvl="0"/>
            <a:r>
              <a:rPr lang="zh-CN" altLang="en-US" dirty="0"/>
              <a:t>单击此处编辑母版文本样式</a:t>
            </a:r>
            <a:endParaRPr lang="zh-CN" altLang="en-US" dirty="0"/>
          </a:p>
        </p:txBody>
      </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9" name="内容占位符 2"/>
          <p:cNvSpPr>
            <a:spLocks noGrp="1"/>
          </p:cNvSpPr>
          <p:nvPr>
            <p:ph sz="quarter" idx="13"/>
          </p:nvPr>
        </p:nvSpPr>
        <p:spPr>
          <a:xfrm>
            <a:off x="2990631" y="5730247"/>
            <a:ext cx="2942339" cy="370501"/>
          </a:xfrm>
          <a:prstGeom prst="rect">
            <a:avLst/>
          </a:prstGeom>
        </p:spPr>
        <p:txBody>
          <a:bodyPr/>
          <a:lstStyle>
            <a:lvl1pPr marL="0" indent="0">
              <a:buFontTx/>
              <a:buNone/>
              <a:defRPr sz="1800" b="1">
                <a:solidFill>
                  <a:schemeClr val="tx2"/>
                </a:solidFill>
                <a:latin typeface="+mj-ea"/>
                <a:ea typeface="+mj-ea"/>
              </a:defRPr>
            </a:lvl1pPr>
            <a:lvl2pPr marL="342900" indent="0">
              <a:buFontTx/>
              <a:buNone/>
              <a:defRPr sz="1800" b="1">
                <a:solidFill>
                  <a:schemeClr val="tx1"/>
                </a:solidFill>
                <a:latin typeface="+mj-ea"/>
                <a:ea typeface="+mj-ea"/>
              </a:defRPr>
            </a:lvl2pPr>
            <a:lvl3pPr marL="685800" indent="0">
              <a:buFontTx/>
              <a:buNone/>
              <a:defRPr sz="1800" b="1">
                <a:solidFill>
                  <a:schemeClr val="tx1"/>
                </a:solidFill>
                <a:latin typeface="+mj-ea"/>
                <a:ea typeface="+mj-ea"/>
              </a:defRPr>
            </a:lvl3pPr>
            <a:lvl4pPr marL="1028700" indent="0">
              <a:buFontTx/>
              <a:buNone/>
              <a:defRPr sz="1800" b="1">
                <a:solidFill>
                  <a:schemeClr val="tx1"/>
                </a:solidFill>
                <a:latin typeface="+mj-ea"/>
                <a:ea typeface="+mj-ea"/>
              </a:defRPr>
            </a:lvl4pPr>
            <a:lvl5pPr marL="1371600" indent="0">
              <a:buFontTx/>
              <a:buNone/>
              <a:defRPr sz="1800" b="1">
                <a:solidFill>
                  <a:schemeClr val="tx1"/>
                </a:solidFill>
                <a:latin typeface="+mj-ea"/>
                <a:ea typeface="+mj-ea"/>
              </a:defRPr>
            </a:lvl5pPr>
          </a:lstStyle>
          <a:p>
            <a:pPr lvl="0"/>
            <a:r>
              <a:rPr lang="zh-CN" altLang="en-US" dirty="0"/>
              <a:t>单击此处编辑母版文本样式</a:t>
            </a:r>
            <a:endParaRPr lang="zh-CN" altLang="en-US" dirty="0"/>
          </a:p>
        </p:txBody>
      </p:sp>
      <p:sp>
        <p:nvSpPr>
          <p:cNvPr id="12" name="内容占位符 2"/>
          <p:cNvSpPr>
            <a:spLocks noGrp="1"/>
          </p:cNvSpPr>
          <p:nvPr>
            <p:ph sz="quarter" idx="14" hasCustomPrompt="1"/>
          </p:nvPr>
        </p:nvSpPr>
        <p:spPr>
          <a:xfrm>
            <a:off x="4257066" y="4702433"/>
            <a:ext cx="629868" cy="370501"/>
          </a:xfrm>
          <a:prstGeom prst="rect">
            <a:avLst/>
          </a:prstGeom>
        </p:spPr>
        <p:txBody>
          <a:bodyPr/>
          <a:lstStyle>
            <a:lvl1pPr marL="0" indent="0">
              <a:buFontTx/>
              <a:buNone/>
              <a:defRPr sz="1800" b="1">
                <a:solidFill>
                  <a:schemeClr val="tx2"/>
                </a:solidFill>
                <a:latin typeface="+mj-ea"/>
                <a:ea typeface="+mj-ea"/>
              </a:defRPr>
            </a:lvl1pPr>
            <a:lvl2pPr marL="342900" indent="0">
              <a:buFontTx/>
              <a:buNone/>
              <a:defRPr sz="1800" b="1">
                <a:solidFill>
                  <a:schemeClr val="tx1"/>
                </a:solidFill>
                <a:latin typeface="+mj-ea"/>
                <a:ea typeface="+mj-ea"/>
              </a:defRPr>
            </a:lvl2pPr>
            <a:lvl3pPr marL="685800" indent="0">
              <a:buFontTx/>
              <a:buNone/>
              <a:defRPr sz="1800" b="1">
                <a:solidFill>
                  <a:schemeClr val="tx1"/>
                </a:solidFill>
                <a:latin typeface="+mj-ea"/>
                <a:ea typeface="+mj-ea"/>
              </a:defRPr>
            </a:lvl3pPr>
            <a:lvl4pPr marL="1028700" indent="0">
              <a:buFontTx/>
              <a:buNone/>
              <a:defRPr sz="1800" b="1">
                <a:solidFill>
                  <a:schemeClr val="tx1"/>
                </a:solidFill>
                <a:latin typeface="+mj-ea"/>
                <a:ea typeface="+mj-ea"/>
              </a:defRPr>
            </a:lvl4pPr>
            <a:lvl5pPr marL="1371600" indent="0">
              <a:buFontTx/>
              <a:buNone/>
              <a:defRPr sz="1800" b="1">
                <a:solidFill>
                  <a:schemeClr val="tx1"/>
                </a:solidFill>
                <a:latin typeface="+mj-ea"/>
                <a:ea typeface="+mj-ea"/>
              </a:defRPr>
            </a:lvl5pPr>
          </a:lstStyle>
          <a:p>
            <a:pPr lvl="0"/>
            <a:r>
              <a:rPr lang="zh-CN" altLang="en-US" dirty="0"/>
              <a:t>数字</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900" indent="0">
              <a:buFontTx/>
              <a:buNone/>
              <a:defRPr sz="2100" b="1">
                <a:solidFill>
                  <a:schemeClr val="bg1"/>
                </a:solidFill>
                <a:latin typeface="+mj-ea"/>
                <a:ea typeface="+mj-ea"/>
              </a:defRPr>
            </a:lvl2pPr>
            <a:lvl3pPr marL="685800" indent="0">
              <a:buFontTx/>
              <a:buNone/>
              <a:defRPr sz="2100" b="1">
                <a:solidFill>
                  <a:schemeClr val="bg1"/>
                </a:solidFill>
                <a:latin typeface="+mj-ea"/>
                <a:ea typeface="+mj-ea"/>
              </a:defRPr>
            </a:lvl3pPr>
            <a:lvl4pPr marL="1028700" indent="0">
              <a:buFontTx/>
              <a:buNone/>
              <a:defRPr sz="2100" b="1">
                <a:solidFill>
                  <a:schemeClr val="bg1"/>
                </a:solidFill>
                <a:latin typeface="+mj-ea"/>
                <a:ea typeface="+mj-ea"/>
              </a:defRPr>
            </a:lvl4pPr>
            <a:lvl5pPr marL="1371600" indent="0">
              <a:buFontTx/>
              <a:buNone/>
              <a:defRPr sz="2100" b="1">
                <a:solidFill>
                  <a:schemeClr val="bg1"/>
                </a:solidFill>
                <a:latin typeface="+mj-ea"/>
                <a:ea typeface="+mj-ea"/>
              </a:defRPr>
            </a:lvl5pPr>
          </a:lstStyle>
          <a:p>
            <a:pPr lvl="0"/>
            <a:r>
              <a:rPr lang="en-US" altLang="zh-CN" dirty="0"/>
              <a:t>Click to edit Master title style</a:t>
            </a:r>
            <a:endParaRPr lang="en-US" altLang="zh-CN" dirty="0"/>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
        <p:nvSpPr>
          <p:cNvPr id="13" name="矩形 12"/>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内容占位符 2"/>
          <p:cNvSpPr>
            <a:spLocks noGrp="1"/>
          </p:cNvSpPr>
          <p:nvPr>
            <p:ph sz="quarter" idx="13"/>
          </p:nvPr>
        </p:nvSpPr>
        <p:spPr>
          <a:xfrm>
            <a:off x="2990631" y="5730247"/>
            <a:ext cx="2942339" cy="370501"/>
          </a:xfrm>
          <a:prstGeom prst="rect">
            <a:avLst/>
          </a:prstGeom>
        </p:spPr>
        <p:txBody>
          <a:bodyPr/>
          <a:lstStyle>
            <a:lvl1pPr marL="0" indent="0">
              <a:buFontTx/>
              <a:buNone/>
              <a:defRPr sz="1800" b="1">
                <a:solidFill>
                  <a:schemeClr val="tx2"/>
                </a:solidFill>
                <a:latin typeface="+mj-ea"/>
                <a:ea typeface="+mj-ea"/>
              </a:defRPr>
            </a:lvl1pPr>
            <a:lvl2pPr marL="342900" indent="0">
              <a:buFontTx/>
              <a:buNone/>
              <a:defRPr sz="1800" b="1">
                <a:solidFill>
                  <a:schemeClr val="tx1"/>
                </a:solidFill>
                <a:latin typeface="+mj-ea"/>
                <a:ea typeface="+mj-ea"/>
              </a:defRPr>
            </a:lvl2pPr>
            <a:lvl3pPr marL="685800" indent="0">
              <a:buFontTx/>
              <a:buNone/>
              <a:defRPr sz="1800" b="1">
                <a:solidFill>
                  <a:schemeClr val="tx1"/>
                </a:solidFill>
                <a:latin typeface="+mj-ea"/>
                <a:ea typeface="+mj-ea"/>
              </a:defRPr>
            </a:lvl3pPr>
            <a:lvl4pPr marL="1028700" indent="0">
              <a:buFontTx/>
              <a:buNone/>
              <a:defRPr sz="1800" b="1">
                <a:solidFill>
                  <a:schemeClr val="tx1"/>
                </a:solidFill>
                <a:latin typeface="+mj-ea"/>
                <a:ea typeface="+mj-ea"/>
              </a:defRPr>
            </a:lvl4pPr>
            <a:lvl5pPr marL="1371600" indent="0">
              <a:buFontTx/>
              <a:buNone/>
              <a:defRPr sz="1800" b="1">
                <a:solidFill>
                  <a:schemeClr val="tx1"/>
                </a:solidFill>
                <a:latin typeface="+mj-ea"/>
                <a:ea typeface="+mj-ea"/>
              </a:defRPr>
            </a:lvl5pPr>
          </a:lstStyle>
          <a:p>
            <a:pPr lvl="0"/>
            <a:r>
              <a:rPr lang="zh-CN" altLang="en-US" dirty="0"/>
              <a:t>单击此处编辑母版文本样式</a:t>
            </a:r>
            <a:endParaRPr lang="zh-CN" altLang="en-US" dirty="0"/>
          </a:p>
        </p:txBody>
      </p:sp>
      <p:sp>
        <p:nvSpPr>
          <p:cNvPr id="12" name="内容占位符 2"/>
          <p:cNvSpPr>
            <a:spLocks noGrp="1"/>
          </p:cNvSpPr>
          <p:nvPr>
            <p:ph sz="quarter" idx="14" hasCustomPrompt="1"/>
          </p:nvPr>
        </p:nvSpPr>
        <p:spPr>
          <a:xfrm>
            <a:off x="4257066" y="4702433"/>
            <a:ext cx="629868" cy="370501"/>
          </a:xfrm>
          <a:prstGeom prst="rect">
            <a:avLst/>
          </a:prstGeom>
        </p:spPr>
        <p:txBody>
          <a:bodyPr/>
          <a:lstStyle>
            <a:lvl1pPr marL="0" indent="0">
              <a:buFontTx/>
              <a:buNone/>
              <a:defRPr sz="1800" b="1">
                <a:solidFill>
                  <a:schemeClr val="tx2"/>
                </a:solidFill>
                <a:latin typeface="+mj-ea"/>
                <a:ea typeface="+mj-ea"/>
              </a:defRPr>
            </a:lvl1pPr>
            <a:lvl2pPr marL="342900" indent="0">
              <a:buFontTx/>
              <a:buNone/>
              <a:defRPr sz="1800" b="1">
                <a:solidFill>
                  <a:schemeClr val="tx1"/>
                </a:solidFill>
                <a:latin typeface="+mj-ea"/>
                <a:ea typeface="+mj-ea"/>
              </a:defRPr>
            </a:lvl2pPr>
            <a:lvl3pPr marL="685800" indent="0">
              <a:buFontTx/>
              <a:buNone/>
              <a:defRPr sz="1800" b="1">
                <a:solidFill>
                  <a:schemeClr val="tx1"/>
                </a:solidFill>
                <a:latin typeface="+mj-ea"/>
                <a:ea typeface="+mj-ea"/>
              </a:defRPr>
            </a:lvl3pPr>
            <a:lvl4pPr marL="1028700" indent="0">
              <a:buFontTx/>
              <a:buNone/>
              <a:defRPr sz="1800" b="1">
                <a:solidFill>
                  <a:schemeClr val="tx1"/>
                </a:solidFill>
                <a:latin typeface="+mj-ea"/>
                <a:ea typeface="+mj-ea"/>
              </a:defRPr>
            </a:lvl4pPr>
            <a:lvl5pPr marL="1371600" indent="0">
              <a:buFontTx/>
              <a:buNone/>
              <a:defRPr sz="1800" b="1">
                <a:solidFill>
                  <a:schemeClr val="tx1"/>
                </a:solidFill>
                <a:latin typeface="+mj-ea"/>
                <a:ea typeface="+mj-ea"/>
              </a:defRPr>
            </a:lvl5pPr>
          </a:lstStyle>
          <a:p>
            <a:pPr lvl="0"/>
            <a:r>
              <a:rPr lang="zh-CN" altLang="en-US" dirty="0"/>
              <a:t>数字</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slideLayout" Target="../slideLayouts/slideLayout13.xml"/><Relationship Id="rId7" Type="http://schemas.openxmlformats.org/officeDocument/2006/relationships/slideLayout" Target="../slideLayouts/slideLayout12.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3" Type="http://schemas.openxmlformats.org/officeDocument/2006/relationships/slideLayout" Target="../slideLayouts/slideLayout8.xml"/><Relationship Id="rId2" Type="http://schemas.openxmlformats.org/officeDocument/2006/relationships/slideLayout" Target="../slideLayouts/slideLayout7.xml"/><Relationship Id="rId15" Type="http://schemas.openxmlformats.org/officeDocument/2006/relationships/theme" Target="../theme/theme3.xml"/><Relationship Id="rId14" Type="http://schemas.openxmlformats.org/officeDocument/2006/relationships/slideLayout" Target="../slideLayouts/slideLayout19.xml"/><Relationship Id="rId13" Type="http://schemas.openxmlformats.org/officeDocument/2006/relationships/slideLayout" Target="../slideLayouts/slideLayout18.xml"/><Relationship Id="rId12" Type="http://schemas.openxmlformats.org/officeDocument/2006/relationships/slideLayout" Target="../slideLayouts/slideLayout17.xml"/><Relationship Id="rId11" Type="http://schemas.openxmlformats.org/officeDocument/2006/relationships/slideLayout" Target="../slideLayouts/slideLayout16.xml"/><Relationship Id="rId10" Type="http://schemas.openxmlformats.org/officeDocument/2006/relationships/slideLayout" Target="../slideLayouts/slideLayout15.xml"/><Relationship Id="rId1"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28.xml"/><Relationship Id="rId8" Type="http://schemas.openxmlformats.org/officeDocument/2006/relationships/slideLayout" Target="../slideLayouts/slideLayout27.xml"/><Relationship Id="rId7" Type="http://schemas.openxmlformats.org/officeDocument/2006/relationships/slideLayout" Target="../slideLayouts/slideLayout26.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3" Type="http://schemas.openxmlformats.org/officeDocument/2006/relationships/slideLayout" Target="../slideLayouts/slideLayout22.xml"/><Relationship Id="rId2" Type="http://schemas.openxmlformats.org/officeDocument/2006/relationships/slideLayout" Target="../slideLayouts/slideLayout21.xml"/><Relationship Id="rId15" Type="http://schemas.openxmlformats.org/officeDocument/2006/relationships/theme" Target="../theme/theme4.xml"/><Relationship Id="rId14" Type="http://schemas.openxmlformats.org/officeDocument/2006/relationships/image" Target="../media/image3.png"/><Relationship Id="rId13" Type="http://schemas.openxmlformats.org/officeDocument/2006/relationships/image" Target="../media/image2.png"/><Relationship Id="rId12" Type="http://schemas.openxmlformats.org/officeDocument/2006/relationships/slideLayout" Target="../slideLayouts/slideLayout31.xml"/><Relationship Id="rId11" Type="http://schemas.openxmlformats.org/officeDocument/2006/relationships/slideLayout" Target="../slideLayouts/slideLayout30.xml"/><Relationship Id="rId10" Type="http://schemas.openxmlformats.org/officeDocument/2006/relationships/slideLayout" Target="../slideLayouts/slideLayout29.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alphaModFix amt="4000"/>
          </a:blip>
          <a:stretch>
            <a:fillRect/>
          </a:stretch>
        </p:blipFill>
        <p:spPr>
          <a:xfrm>
            <a:off x="4750256" y="-308113"/>
            <a:ext cx="5374585" cy="7166113"/>
          </a:xfrm>
          <a:prstGeom prst="rect">
            <a:avLst/>
          </a:prstGeom>
        </p:spPr>
      </p:pic>
      <p:pic>
        <p:nvPicPr>
          <p:cNvPr id="8" name="Picture 7"/>
          <p:cNvPicPr>
            <a:picLocks noChangeAspect="1"/>
          </p:cNvPicPr>
          <p:nvPr userDrawn="1"/>
        </p:nvPicPr>
        <p:blipFill>
          <a:blip r:embed="rId3"/>
          <a:stretch>
            <a:fillRect/>
          </a:stretch>
        </p:blipFill>
        <p:spPr>
          <a:xfrm>
            <a:off x="0" y="2"/>
            <a:ext cx="9144000" cy="3544357"/>
          </a:xfrm>
          <a:prstGeom prst="rect">
            <a:avLst/>
          </a:prstGeom>
        </p:spPr>
      </p:pic>
      <p:sp>
        <p:nvSpPr>
          <p:cNvPr id="9" name="Rectangle 8"/>
          <p:cNvSpPr/>
          <p:nvPr userDrawn="1"/>
        </p:nvSpPr>
        <p:spPr>
          <a:xfrm>
            <a:off x="2" y="2"/>
            <a:ext cx="9143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54" r:id="rId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fld>
            <a:endParaRPr lang="en-US" dirty="0"/>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fld>
            <a:endParaRPr lang="en-US" dirty="0"/>
          </a:p>
        </p:txBody>
      </p:sp>
      <p:pic>
        <p:nvPicPr>
          <p:cNvPr id="7" name="Picture 6"/>
          <p:cNvPicPr>
            <a:picLocks noChangeAspect="1"/>
          </p:cNvPicPr>
          <p:nvPr userDrawn="1"/>
        </p:nvPicPr>
        <p:blipFill>
          <a:blip r:embed="rId13">
            <a:alphaModFix amt="4000"/>
          </a:blip>
          <a:stretch>
            <a:fillRect/>
          </a:stretch>
        </p:blipFill>
        <p:spPr>
          <a:xfrm>
            <a:off x="4750256" y="-308113"/>
            <a:ext cx="5374585" cy="7166113"/>
          </a:xfrm>
          <a:prstGeom prst="rect">
            <a:avLst/>
          </a:prstGeom>
        </p:spPr>
      </p:pic>
      <p:pic>
        <p:nvPicPr>
          <p:cNvPr id="8" name="Picture 7"/>
          <p:cNvPicPr>
            <a:picLocks noChangeAspect="1"/>
          </p:cNvPicPr>
          <p:nvPr userDrawn="1"/>
        </p:nvPicPr>
        <p:blipFill>
          <a:blip r:embed="rId14"/>
          <a:stretch>
            <a:fillRect/>
          </a:stretch>
        </p:blipFill>
        <p:spPr>
          <a:xfrm>
            <a:off x="0" y="2"/>
            <a:ext cx="9144000" cy="3544357"/>
          </a:xfrm>
          <a:prstGeom prst="rect">
            <a:avLst/>
          </a:prstGeom>
        </p:spPr>
      </p:pic>
      <p:sp>
        <p:nvSpPr>
          <p:cNvPr id="9" name="Rectangle 8"/>
          <p:cNvSpPr/>
          <p:nvPr userDrawn="1"/>
        </p:nvSpPr>
        <p:spPr>
          <a:xfrm>
            <a:off x="2" y="2"/>
            <a:ext cx="9143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8.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8.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3.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8.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18.xml"/><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hyperlink" Target="%20https://b23.tv/fDrk4TZ" TargetMode="External"/><Relationship Id="rId1" Type="http://schemas.openxmlformats.org/officeDocument/2006/relationships/image" Target="../media/image32.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8.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18.xml"/><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7.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8.xml"/><Relationship Id="rId2" Type="http://schemas.openxmlformats.org/officeDocument/2006/relationships/image" Target="../media/image43.png"/><Relationship Id="rId1" Type="http://schemas.openxmlformats.org/officeDocument/2006/relationships/image" Target="../media/image37.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8.xml"/><Relationship Id="rId2" Type="http://schemas.openxmlformats.org/officeDocument/2006/relationships/image" Target="../media/image44.png"/><Relationship Id="rId1" Type="http://schemas.openxmlformats.org/officeDocument/2006/relationships/image" Target="../media/image37.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8.xml"/><Relationship Id="rId2" Type="http://schemas.openxmlformats.org/officeDocument/2006/relationships/tags" Target="../tags/tag4.xml"/><Relationship Id="rId1" Type="http://schemas.openxmlformats.org/officeDocument/2006/relationships/tags" Target="../tags/tag3.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8.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tags" Target="../tags/tag5.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7.xml"/><Relationship Id="rId2" Type="http://schemas.openxmlformats.org/officeDocument/2006/relationships/image" Target="../media/image4.jpe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18.xml"/><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tags" Target="../tags/tag6.xml"/></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slideLayout" Target="../slideLayouts/slideLayout18.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tags" Target="../tags/tag7.xml"/></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18.xml"/><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8.xml"/><Relationship Id="rId2" Type="http://schemas.openxmlformats.org/officeDocument/2006/relationships/image" Target="../media/image57.png"/><Relationship Id="rId1" Type="http://schemas.openxmlformats.org/officeDocument/2006/relationships/image" Target="../media/image37.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8.xml"/><Relationship Id="rId2" Type="http://schemas.openxmlformats.org/officeDocument/2006/relationships/image" Target="../media/image58.png"/><Relationship Id="rId1" Type="http://schemas.openxmlformats.org/officeDocument/2006/relationships/image" Target="../media/image37.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8.xml"/><Relationship Id="rId2" Type="http://schemas.openxmlformats.org/officeDocument/2006/relationships/image" Target="../media/image58.png"/><Relationship Id="rId1" Type="http://schemas.openxmlformats.org/officeDocument/2006/relationships/image" Target="../media/image59.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8.xml"/><Relationship Id="rId2" Type="http://schemas.openxmlformats.org/officeDocument/2006/relationships/image" Target="../media/image61.png"/><Relationship Id="rId1" Type="http://schemas.openxmlformats.org/officeDocument/2006/relationships/image" Target="../media/image6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8.xml"/><Relationship Id="rId1" Type="http://schemas.openxmlformats.org/officeDocument/2006/relationships/image" Target="../media/image62.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18.xml"/><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66.png"/><Relationship Id="rId1" Type="http://schemas.openxmlformats.org/officeDocument/2006/relationships/image" Target="../media/image6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8.xml"/><Relationship Id="rId1" Type="http://schemas.openxmlformats.org/officeDocument/2006/relationships/image" Target="../media/image67.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8.xml"/><Relationship Id="rId1"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70.png"/><Relationship Id="rId1" Type="http://schemas.openxmlformats.org/officeDocument/2006/relationships/image" Target="../media/image69.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8.xml"/><Relationship Id="rId1" Type="http://schemas.openxmlformats.org/officeDocument/2006/relationships/image" Target="../media/image7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18.xml"/><Relationship Id="rId2" Type="http://schemas.openxmlformats.org/officeDocument/2006/relationships/image" Target="../media/image72.png"/><Relationship Id="rId1" Type="http://schemas.openxmlformats.org/officeDocument/2006/relationships/hyperlink" Target="https://pan.baidu.com/s/1kMUniNsiQ06ajoRy9dxHhA?pwd=szlj%20"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18.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18.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8.xml"/><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8.xml"/><Relationship Id="rId2" Type="http://schemas.openxmlformats.org/officeDocument/2006/relationships/image" Target="../media/image19.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8.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tags" Target="../tags/tag2.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8.xml"/><Relationship Id="rId2" Type="http://schemas.openxmlformats.org/officeDocument/2006/relationships/image" Target="../media/image22.pn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ctrTitle"/>
          </p:nvPr>
        </p:nvSpPr>
        <p:spPr/>
        <p:txBody>
          <a:bodyPr/>
          <a:p>
            <a:r>
              <a:rPr lang="zh-CN" altLang="en-US" dirty="0">
                <a:solidFill>
                  <a:schemeClr val="bg1"/>
                </a:solidFill>
                <a:effectLst>
                  <a:outerShdw blurRad="38100" dist="38100" dir="2700000" algn="tl">
                    <a:srgbClr val="000000">
                      <a:alpha val="43137"/>
                    </a:srgbClr>
                  </a:outerShdw>
                </a:effectLst>
                <a:latin typeface="等线 Light" panose="02010600030101010101" charset="-122"/>
                <a:ea typeface="等线 Light" panose="02010600030101010101" charset="-122"/>
                <a:sym typeface="+mn-ea"/>
              </a:rPr>
              <a:t>数字逻辑</a:t>
            </a:r>
            <a:endParaRPr lang="zh-CN" altLang="en-US" dirty="0">
              <a:solidFill>
                <a:schemeClr val="bg1"/>
              </a:solidFill>
              <a:effectLst>
                <a:outerShdw blurRad="38100" dist="38100" dir="2700000" algn="tl">
                  <a:srgbClr val="000000">
                    <a:alpha val="43137"/>
                  </a:srgbClr>
                </a:outerShdw>
              </a:effectLst>
              <a:latin typeface="等线 Light" panose="02010600030101010101" charset="-122"/>
              <a:ea typeface="等线 Light" panose="02010600030101010101" charset="-122"/>
              <a:sym typeface="+mn-ea"/>
            </a:endParaRPr>
          </a:p>
        </p:txBody>
      </p:sp>
      <p:sp>
        <p:nvSpPr>
          <p:cNvPr id="4" name="副标题 3"/>
          <p:cNvSpPr>
            <a:spLocks noGrp="1"/>
          </p:cNvSpPr>
          <p:nvPr>
            <p:ph type="subTitle" idx="1"/>
          </p:nvPr>
        </p:nvSpPr>
        <p:spPr>
          <a:xfrm>
            <a:off x="987425" y="3907155"/>
            <a:ext cx="7079615" cy="2554605"/>
          </a:xfrm>
        </p:spPr>
        <p:txBody>
          <a:bodyPr>
            <a:normAutofit fontScale="90000"/>
          </a:bodyPr>
          <a:p>
            <a:r>
              <a:rPr lang="zh-CN" altLang="en-US" sz="3100"/>
              <a:t>期末经验分享</a:t>
            </a:r>
            <a:endParaRPr lang="zh-CN" altLang="en-US" sz="3100"/>
          </a:p>
          <a:p>
            <a:endParaRPr lang="zh-CN" altLang="en-US"/>
          </a:p>
          <a:p>
            <a:endParaRPr lang="zh-CN" altLang="en-US"/>
          </a:p>
          <a:p>
            <a:endParaRPr lang="zh-CN" altLang="en-US"/>
          </a:p>
          <a:p>
            <a:pPr algn="l"/>
            <a:r>
              <a:rPr lang="zh-CN" altLang="en-US" sz="1800"/>
              <a:t>演讲人：徐媛媛</a:t>
            </a:r>
            <a:endParaRPr lang="zh-CN" altLang="en-US" sz="1800"/>
          </a:p>
          <a:p>
            <a:pPr algn="l"/>
            <a:r>
              <a:rPr lang="en-US" altLang="zh-CN" sz="1800"/>
              <a:t>QQ</a:t>
            </a:r>
            <a:r>
              <a:rPr lang="zh-CN" altLang="en-US" sz="1800"/>
              <a:t>：</a:t>
            </a:r>
            <a:r>
              <a:rPr lang="en-US" altLang="zh-CN" sz="1800"/>
              <a:t>904017172</a:t>
            </a:r>
            <a:endParaRPr lang="en-US" altLang="zh-CN" sz="18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2"/>
          </p:nvPr>
        </p:nvSpPr>
        <p:spPr/>
        <p:txBody>
          <a:bodyPr/>
          <a:p>
            <a:r>
              <a:rPr lang="en-US" altLang="zh-CN">
                <a:sym typeface="+mn-ea"/>
              </a:rPr>
              <a:t>2 </a:t>
            </a:r>
            <a:r>
              <a:rPr lang="zh-CN" altLang="en-US">
                <a:sym typeface="+mn-ea"/>
              </a:rPr>
              <a:t>组合逻辑电路</a:t>
            </a:r>
            <a:r>
              <a:rPr lang="en-US" altLang="zh-CN">
                <a:sym typeface="+mn-ea"/>
              </a:rPr>
              <a:t>-</a:t>
            </a:r>
            <a:r>
              <a:rPr lang="zh-CN" altLang="en-US">
                <a:sym typeface="+mn-ea"/>
              </a:rPr>
              <a:t>概念</a:t>
            </a:r>
            <a:endParaRPr lang="zh-CN" altLang="en-US">
              <a:sym typeface="+mn-ea"/>
            </a:endParaRPr>
          </a:p>
        </p:txBody>
      </p:sp>
      <p:sp>
        <p:nvSpPr>
          <p:cNvPr id="8" name="Rectangle 21"/>
          <p:cNvSpPr>
            <a:spLocks noChangeArrowheads="1"/>
          </p:cNvSpPr>
          <p:nvPr/>
        </p:nvSpPr>
        <p:spPr bwMode="auto">
          <a:xfrm>
            <a:off x="406400" y="1442403"/>
            <a:ext cx="778891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p>
            <a:pPr marL="0" marR="0" lvl="0" indent="0" algn="l" defTabSz="914400" rtl="0" eaLnBrk="0" fontAlgn="base" latinLnBrk="0" hangingPunct="0">
              <a:lnSpc>
                <a:spcPct val="100000"/>
              </a:lnSpc>
              <a:spcBef>
                <a:spcPct val="0"/>
              </a:spcBef>
              <a:spcAft>
                <a:spcPct val="0"/>
              </a:spcAft>
              <a:buClrTx/>
              <a:buSzTx/>
              <a:buFontTx/>
              <a:buNone/>
            </a:pPr>
            <a:r>
              <a:rPr lang="zh-CN" altLang="en-US" sz="2400" b="1" dirty="0">
                <a:ln>
                  <a:noFill/>
                </a:ln>
                <a:solidFill>
                  <a:srgbClr val="6C0000"/>
                </a:solidFill>
                <a:effectLst/>
                <a:latin typeface="华文楷体" panose="02010600040101010101" pitchFamily="2" charset="-122"/>
                <a:ea typeface="华文楷体" panose="02010600040101010101" pitchFamily="2" charset="-122"/>
                <a:sym typeface="+mn-ea"/>
              </a:rPr>
              <a:t>填空（外部特性、常见组合</a:t>
            </a:r>
            <a:r>
              <a:rPr lang="zh-CN" altLang="en-US" sz="2400" b="1" dirty="0">
                <a:ln>
                  <a:noFill/>
                </a:ln>
                <a:solidFill>
                  <a:srgbClr val="6C0000"/>
                </a:solidFill>
                <a:effectLst/>
                <a:latin typeface="华文楷体" panose="02010600040101010101" pitchFamily="2" charset="-122"/>
                <a:ea typeface="华文楷体" panose="02010600040101010101" pitchFamily="2" charset="-122"/>
                <a:sym typeface="+mn-ea"/>
              </a:rPr>
              <a:t>逻辑电路）</a:t>
            </a:r>
            <a:endParaRPr kumimoji="0" lang="en-US" altLang="zh-CN" sz="2400"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endParaRPr>
          </a:p>
        </p:txBody>
      </p:sp>
      <p:sp>
        <p:nvSpPr>
          <p:cNvPr id="11" name="矩形 10"/>
          <p:cNvSpPr/>
          <p:nvPr/>
        </p:nvSpPr>
        <p:spPr>
          <a:xfrm>
            <a:off x="262135" y="151310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pic>
        <p:nvPicPr>
          <p:cNvPr id="3" name="图片 2"/>
          <p:cNvPicPr>
            <a:picLocks noChangeAspect="1"/>
          </p:cNvPicPr>
          <p:nvPr/>
        </p:nvPicPr>
        <p:blipFill>
          <a:blip r:embed="rId1"/>
          <a:stretch>
            <a:fillRect/>
          </a:stretch>
        </p:blipFill>
        <p:spPr>
          <a:xfrm>
            <a:off x="495300" y="932180"/>
            <a:ext cx="2453005" cy="408940"/>
          </a:xfrm>
          <a:prstGeom prst="rect">
            <a:avLst/>
          </a:prstGeom>
        </p:spPr>
      </p:pic>
      <p:pic>
        <p:nvPicPr>
          <p:cNvPr id="9" name="图片 8"/>
          <p:cNvPicPr>
            <a:picLocks noChangeAspect="1"/>
          </p:cNvPicPr>
          <p:nvPr/>
        </p:nvPicPr>
        <p:blipFill>
          <a:blip r:embed="rId2"/>
          <a:stretch>
            <a:fillRect/>
          </a:stretch>
        </p:blipFill>
        <p:spPr>
          <a:xfrm>
            <a:off x="495300" y="2004695"/>
            <a:ext cx="6497955" cy="551180"/>
          </a:xfrm>
          <a:prstGeom prst="rect">
            <a:avLst/>
          </a:prstGeom>
        </p:spPr>
      </p:pic>
      <p:pic>
        <p:nvPicPr>
          <p:cNvPr id="10" name="图片 9"/>
          <p:cNvPicPr>
            <a:picLocks noChangeAspect="1"/>
          </p:cNvPicPr>
          <p:nvPr/>
        </p:nvPicPr>
        <p:blipFill>
          <a:blip r:embed="rId3"/>
          <a:stretch>
            <a:fillRect/>
          </a:stretch>
        </p:blipFill>
        <p:spPr>
          <a:xfrm>
            <a:off x="567055" y="2561590"/>
            <a:ext cx="7694295" cy="640715"/>
          </a:xfrm>
          <a:prstGeom prst="rect">
            <a:avLst/>
          </a:prstGeom>
        </p:spPr>
      </p:pic>
      <p:sp>
        <p:nvSpPr>
          <p:cNvPr id="4" name="Rectangle 21"/>
          <p:cNvSpPr>
            <a:spLocks noChangeArrowheads="1"/>
          </p:cNvSpPr>
          <p:nvPr/>
        </p:nvSpPr>
        <p:spPr bwMode="auto">
          <a:xfrm>
            <a:off x="618490" y="5444490"/>
            <a:ext cx="7907655" cy="1198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400" b="1" i="0" u="none" strike="noStrike" cap="none" normalizeH="0" baseline="0" dirty="0">
                <a:ln>
                  <a:noFill/>
                </a:ln>
                <a:solidFill>
                  <a:srgbClr val="FF0000"/>
                </a:solidFill>
                <a:effectLst/>
                <a:latin typeface="华文楷体" panose="02010600040101010101" pitchFamily="2" charset="-122"/>
                <a:ea typeface="华文楷体" panose="02010600040101010101" pitchFamily="2" charset="-122"/>
              </a:rPr>
              <a:t>考察组合逻辑竞争冒险概念（原因、检测、</a:t>
            </a:r>
            <a:r>
              <a:rPr kumimoji="0" lang="zh-CN" altLang="en-US" sz="2400" b="1" i="0" u="none" strike="noStrike" cap="none" normalizeH="0" baseline="0" dirty="0">
                <a:ln>
                  <a:noFill/>
                </a:ln>
                <a:solidFill>
                  <a:srgbClr val="FF0000"/>
                </a:solidFill>
                <a:effectLst/>
                <a:latin typeface="华文楷体" panose="02010600040101010101" pitchFamily="2" charset="-122"/>
                <a:ea typeface="华文楷体" panose="02010600040101010101" pitchFamily="2" charset="-122"/>
              </a:rPr>
              <a:t>消除）</a:t>
            </a:r>
            <a:r>
              <a:rPr kumimoji="0" lang="zh-CN" sz="2400" b="1" i="0" u="none" strike="noStrike" cap="none" normalizeH="0" baseline="0" dirty="0">
                <a:ln>
                  <a:noFill/>
                </a:ln>
                <a:solidFill>
                  <a:srgbClr val="FF0000"/>
                </a:solidFill>
                <a:effectLst/>
                <a:latin typeface="华文楷体" panose="02010600040101010101" pitchFamily="2" charset="-122"/>
                <a:ea typeface="华文楷体" panose="02010600040101010101" pitchFamily="2" charset="-122"/>
              </a:rPr>
              <a:t>。</a:t>
            </a:r>
            <a:endParaRPr kumimoji="0" lang="zh-CN" sz="2400" b="1" i="0" u="none" strike="noStrike" cap="none" normalizeH="0" baseline="0" dirty="0">
              <a:ln>
                <a:noFill/>
              </a:ln>
              <a:solidFill>
                <a:srgbClr val="FF0000"/>
              </a:solidFill>
              <a:effectLst/>
              <a:latin typeface="华文楷体" panose="02010600040101010101" pitchFamily="2" charset="-122"/>
              <a:ea typeface="华文楷体" panose="0201060004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400" b="1" i="0" u="none" strike="noStrike" cap="none" normalizeH="0" baseline="0" dirty="0">
                <a:ln>
                  <a:noFill/>
                </a:ln>
                <a:solidFill>
                  <a:srgbClr val="FF0000"/>
                </a:solidFill>
                <a:effectLst/>
                <a:latin typeface="华文楷体" panose="02010600040101010101" pitchFamily="2" charset="-122"/>
                <a:ea typeface="华文楷体" panose="02010600040101010101" pitchFamily="2" charset="-122"/>
              </a:rPr>
              <a:t>考察各种器件如译码器、编码器、移位寄存器等的实现原理，同步异步实现的逻辑原理</a:t>
            </a:r>
            <a:r>
              <a:rPr kumimoji="0" lang="zh-CN" altLang="en-US" sz="2400" b="1" i="0" u="none" strike="noStrike" cap="none" normalizeH="0" baseline="0" dirty="0">
                <a:ln>
                  <a:noFill/>
                </a:ln>
                <a:solidFill>
                  <a:srgbClr val="FF0000"/>
                </a:solidFill>
                <a:effectLst/>
                <a:latin typeface="华文楷体" panose="02010600040101010101" pitchFamily="2" charset="-122"/>
                <a:ea typeface="华文楷体" panose="02010600040101010101" pitchFamily="2" charset="-122"/>
              </a:rPr>
              <a:t>等</a:t>
            </a:r>
            <a:endParaRPr kumimoji="0" lang="zh-CN" altLang="en-US" sz="2400" b="1" i="0" u="none" strike="noStrike" cap="none" normalizeH="0" baseline="0" dirty="0">
              <a:ln>
                <a:noFill/>
              </a:ln>
              <a:solidFill>
                <a:srgbClr val="FF0000"/>
              </a:solidFill>
              <a:effectLst/>
              <a:latin typeface="华文楷体" panose="02010600040101010101" pitchFamily="2" charset="-122"/>
              <a:ea typeface="华文楷体" panose="02010600040101010101" pitchFamily="2" charset="-122"/>
            </a:endParaRPr>
          </a:p>
        </p:txBody>
      </p:sp>
      <p:sp>
        <p:nvSpPr>
          <p:cNvPr id="5" name="文本框 4"/>
          <p:cNvSpPr txBox="1"/>
          <p:nvPr/>
        </p:nvSpPr>
        <p:spPr>
          <a:xfrm>
            <a:off x="769620" y="3219450"/>
            <a:ext cx="6909435" cy="645160"/>
          </a:xfrm>
          <a:prstGeom prst="rect">
            <a:avLst/>
          </a:prstGeom>
          <a:noFill/>
        </p:spPr>
        <p:txBody>
          <a:bodyPr wrap="square" rtlCol="0">
            <a:spAutoFit/>
          </a:bodyPr>
          <a:p>
            <a:r>
              <a:rPr lang="en-US" altLang="zh-CN"/>
              <a:t>Eg: </a:t>
            </a:r>
            <a:r>
              <a:rPr lang="zh-CN" altLang="en-US"/>
              <a:t>同步电路和异步电路的区别（控制电路的时钟信号数量</a:t>
            </a:r>
            <a:r>
              <a:rPr lang="zh-CN" altLang="en-US"/>
              <a:t>）</a:t>
            </a:r>
            <a:endParaRPr lang="zh-CN" altLang="en-US"/>
          </a:p>
          <a:p>
            <a:endParaRPr lang="zh-CN" altLang="en-US"/>
          </a:p>
        </p:txBody>
      </p:sp>
      <p:sp>
        <p:nvSpPr>
          <p:cNvPr id="6" name="文本框 5"/>
          <p:cNvSpPr txBox="1"/>
          <p:nvPr/>
        </p:nvSpPr>
        <p:spPr>
          <a:xfrm>
            <a:off x="406400" y="3691255"/>
            <a:ext cx="8538210" cy="1753235"/>
          </a:xfrm>
          <a:prstGeom prst="rect">
            <a:avLst/>
          </a:prstGeom>
          <a:noFill/>
        </p:spPr>
        <p:txBody>
          <a:bodyPr wrap="square" rtlCol="0" anchor="t">
            <a:spAutoFit/>
          </a:bodyPr>
          <a:p>
            <a:r>
              <a:rPr lang="zh-CN" altLang="en-US">
                <a:sym typeface="+mn-ea"/>
              </a:rPr>
              <a:t>竞争冒险概念：信号由于经由不同路径传输达到某</a:t>
            </a:r>
            <a:r>
              <a:rPr lang="en-US" altLang="en-US">
                <a:sym typeface="+mn-ea"/>
              </a:rPr>
              <a:t>⼀</a:t>
            </a:r>
            <a:r>
              <a:rPr lang="zh-CN" altLang="en-US">
                <a:sym typeface="+mn-ea"/>
              </a:rPr>
              <a:t>汇合点的时间有先有后的现象，就称之为竞争</a:t>
            </a:r>
            <a:r>
              <a:rPr lang="en-US" altLang="zh-CN">
                <a:sym typeface="+mn-ea"/>
              </a:rPr>
              <a:t>;</a:t>
            </a:r>
            <a:r>
              <a:rPr lang="zh-CN" altLang="en-US">
                <a:sym typeface="+mn-ea"/>
              </a:rPr>
              <a:t>由于竞争现象所引起的电路输出发</a:t>
            </a:r>
            <a:r>
              <a:rPr lang="en-US" altLang="en-US">
                <a:sym typeface="+mn-ea"/>
              </a:rPr>
              <a:t>⽣</a:t>
            </a:r>
            <a:r>
              <a:rPr lang="zh-CN" altLang="en-US">
                <a:sym typeface="+mn-ea"/>
              </a:rPr>
              <a:t>瞬间错误的现象，就称之为冒险。</a:t>
            </a:r>
            <a:endParaRPr lang="zh-CN" altLang="en-US"/>
          </a:p>
          <a:p>
            <a:r>
              <a:rPr lang="zh-CN" altLang="en-US">
                <a:sym typeface="+mn-ea"/>
              </a:rPr>
              <a:t>竞争不</a:t>
            </a:r>
            <a:r>
              <a:rPr lang="en-US" altLang="en-US">
                <a:sym typeface="+mn-ea"/>
              </a:rPr>
              <a:t>⼀</a:t>
            </a:r>
            <a:r>
              <a:rPr lang="zh-CN" altLang="en-US">
                <a:sym typeface="+mn-ea"/>
              </a:rPr>
              <a:t>定有冒险，但出现了冒险就</a:t>
            </a:r>
            <a:r>
              <a:rPr lang="en-US" altLang="en-US">
                <a:sym typeface="+mn-ea"/>
              </a:rPr>
              <a:t>⼀</a:t>
            </a:r>
            <a:r>
              <a:rPr lang="zh-CN" altLang="en-US">
                <a:sym typeface="+mn-ea"/>
              </a:rPr>
              <a:t>定存在竞争。</a:t>
            </a:r>
            <a:endParaRPr lang="zh-CN" altLang="en-US"/>
          </a:p>
          <a:p>
            <a:r>
              <a:rPr lang="zh-CN" altLang="en-US">
                <a:sym typeface="+mn-ea"/>
              </a:rPr>
              <a:t>检查竞争的</a:t>
            </a:r>
            <a:r>
              <a:rPr lang="en-US" altLang="en-US">
                <a:sym typeface="+mn-ea"/>
              </a:rPr>
              <a:t>⽅</a:t>
            </a:r>
            <a:r>
              <a:rPr lang="zh-CN" altLang="en-US">
                <a:sym typeface="+mn-ea"/>
              </a:rPr>
              <a:t>式：</a:t>
            </a:r>
            <a:r>
              <a:rPr lang="zh-CN" altLang="en-US"/>
              <a:t>逻辑表达式化简后有</a:t>
            </a:r>
            <a:r>
              <a:rPr lang="en-US" altLang="zh-CN"/>
              <a:t>Y=A+A’ /Y=AA’ </a:t>
            </a:r>
            <a:r>
              <a:rPr lang="zh-CN" altLang="en-US"/>
              <a:t>；</a:t>
            </a:r>
            <a:r>
              <a:rPr lang="zh-CN" altLang="en-US">
                <a:sym typeface="+mn-ea"/>
              </a:rPr>
              <a:t>卡诺图有几何相邻；</a:t>
            </a:r>
            <a:endParaRPr lang="en-US" altLang="zh-CN"/>
          </a:p>
          <a:p>
            <a:r>
              <a:rPr lang="zh-CN" altLang="en-US">
                <a:sym typeface="+mn-ea"/>
              </a:rPr>
              <a:t>改善冒险的</a:t>
            </a:r>
            <a:r>
              <a:rPr lang="en-US" altLang="en-US">
                <a:sym typeface="+mn-ea"/>
              </a:rPr>
              <a:t>⽅</a:t>
            </a:r>
            <a:r>
              <a:rPr lang="zh-CN" altLang="en-US">
                <a:sym typeface="+mn-ea"/>
              </a:rPr>
              <a:t>式：</a:t>
            </a:r>
            <a:r>
              <a:rPr lang="en-US" altLang="zh-CN">
                <a:sym typeface="+mn-ea"/>
              </a:rPr>
              <a:t>1.</a:t>
            </a:r>
            <a:r>
              <a:rPr lang="zh-CN" altLang="en-US">
                <a:sym typeface="+mn-ea"/>
              </a:rPr>
              <a:t>引</a:t>
            </a:r>
            <a:r>
              <a:rPr lang="en-US" altLang="en-US">
                <a:sym typeface="+mn-ea"/>
              </a:rPr>
              <a:t>⼊</a:t>
            </a:r>
            <a:r>
              <a:rPr lang="zh-CN" altLang="en-US">
                <a:sym typeface="+mn-ea"/>
              </a:rPr>
              <a:t>封锁脉冲</a:t>
            </a:r>
            <a:r>
              <a:rPr lang="en-US" altLang="zh-CN">
                <a:sym typeface="+mn-ea"/>
              </a:rPr>
              <a:t> 2.</a:t>
            </a:r>
            <a:r>
              <a:rPr lang="zh-CN" altLang="en-US">
                <a:sym typeface="+mn-ea"/>
              </a:rPr>
              <a:t>引</a:t>
            </a:r>
            <a:r>
              <a:rPr lang="en-US" altLang="en-US">
                <a:sym typeface="+mn-ea"/>
              </a:rPr>
              <a:t>⼊</a:t>
            </a:r>
            <a:r>
              <a:rPr lang="zh-CN" altLang="en-US">
                <a:sym typeface="+mn-ea"/>
              </a:rPr>
              <a:t>选通脉冲</a:t>
            </a:r>
            <a:r>
              <a:rPr lang="en-US" altLang="zh-CN">
                <a:sym typeface="+mn-ea"/>
              </a:rPr>
              <a:t> 3.</a:t>
            </a:r>
            <a:r>
              <a:rPr lang="zh-CN" altLang="en-US">
                <a:sym typeface="+mn-ea"/>
              </a:rPr>
              <a:t>引</a:t>
            </a:r>
            <a:r>
              <a:rPr lang="en-US" altLang="en-US">
                <a:sym typeface="+mn-ea"/>
              </a:rPr>
              <a:t>⼊</a:t>
            </a:r>
            <a:r>
              <a:rPr lang="zh-CN" altLang="en-US">
                <a:sym typeface="+mn-ea"/>
              </a:rPr>
              <a:t>滤波电容</a:t>
            </a:r>
            <a:r>
              <a:rPr lang="en-US" altLang="zh-CN">
                <a:sym typeface="+mn-ea"/>
              </a:rPr>
              <a:t> 4.</a:t>
            </a:r>
            <a:r>
              <a:rPr lang="zh-CN" altLang="en-US">
                <a:sym typeface="+mn-ea"/>
              </a:rPr>
              <a:t>改变逻辑表达式，设置冗余项</a:t>
            </a:r>
            <a:endParaRPr lang="zh-CN" altLang="en-US">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 calcmode="lin" valueType="num">
                                      <p:cBhvr additive="base">
                                        <p:cTn id="1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 calcmode="lin" valueType="num">
                                      <p:cBhvr additive="base">
                                        <p:cTn id="2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2" end="2"/>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 calcmode="lin" valueType="num">
                                      <p:cBhvr additive="base">
                                        <p:cTn id="27"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ppt_x"/>
                                          </p:val>
                                        </p:tav>
                                        <p:tav tm="100000">
                                          <p:val>
                                            <p:strVal val="#ppt_x"/>
                                          </p:val>
                                        </p:tav>
                                      </p:tavLst>
                                    </p:anim>
                                    <p:anim calcmode="lin" valueType="num">
                                      <p:cBhvr additive="base">
                                        <p:cTn id="3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4" grpId="0" animBg="1"/>
      <p:bldP spid="4"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2"/>
          </p:nvPr>
        </p:nvSpPr>
        <p:spPr/>
        <p:txBody>
          <a:bodyPr/>
          <a:p>
            <a:r>
              <a:rPr lang="en-US" altLang="zh-CN">
                <a:sym typeface="+mn-ea"/>
              </a:rPr>
              <a:t>2 </a:t>
            </a:r>
            <a:r>
              <a:rPr lang="zh-CN" altLang="en-US">
                <a:sym typeface="+mn-ea"/>
              </a:rPr>
              <a:t>组合逻辑电路</a:t>
            </a:r>
            <a:r>
              <a:rPr lang="en-US" altLang="zh-CN">
                <a:sym typeface="+mn-ea"/>
              </a:rPr>
              <a:t>-</a:t>
            </a:r>
            <a:r>
              <a:rPr lang="zh-CN" altLang="en-US">
                <a:sym typeface="+mn-ea"/>
              </a:rPr>
              <a:t>设计</a:t>
            </a:r>
            <a:endParaRPr lang="zh-CN" altLang="en-US">
              <a:sym typeface="+mn-ea"/>
            </a:endParaRPr>
          </a:p>
        </p:txBody>
      </p:sp>
      <p:sp>
        <p:nvSpPr>
          <p:cNvPr id="8" name="Rectangle 21"/>
          <p:cNvSpPr>
            <a:spLocks noChangeArrowheads="1"/>
          </p:cNvSpPr>
          <p:nvPr/>
        </p:nvSpPr>
        <p:spPr bwMode="auto">
          <a:xfrm>
            <a:off x="406400" y="1442403"/>
            <a:ext cx="778891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p>
            <a:pPr marL="0" marR="0" lvl="0" indent="0" algn="l" defTabSz="914400" rtl="0" eaLnBrk="0" fontAlgn="base" latinLnBrk="0" hangingPunct="0">
              <a:lnSpc>
                <a:spcPct val="100000"/>
              </a:lnSpc>
              <a:spcBef>
                <a:spcPct val="0"/>
              </a:spcBef>
              <a:spcAft>
                <a:spcPct val="0"/>
              </a:spcAft>
              <a:buClrTx/>
              <a:buSzTx/>
              <a:buFontTx/>
              <a:buNone/>
            </a:pPr>
            <a:r>
              <a:rPr lang="zh-CN" altLang="en-US" sz="2400" b="1" dirty="0">
                <a:ln>
                  <a:noFill/>
                </a:ln>
                <a:solidFill>
                  <a:srgbClr val="6C0000"/>
                </a:solidFill>
                <a:effectLst/>
                <a:latin typeface="华文楷体" panose="02010600040101010101" pitchFamily="2" charset="-122"/>
                <a:ea typeface="华文楷体" panose="02010600040101010101" pitchFamily="2" charset="-122"/>
                <a:sym typeface="+mn-ea"/>
              </a:rPr>
              <a:t>设计（组合逻辑</a:t>
            </a:r>
            <a:r>
              <a:rPr lang="zh-CN" altLang="en-US" sz="2400" b="1" dirty="0">
                <a:ln>
                  <a:noFill/>
                </a:ln>
                <a:solidFill>
                  <a:srgbClr val="6C0000"/>
                </a:solidFill>
                <a:effectLst/>
                <a:latin typeface="华文楷体" panose="02010600040101010101" pitchFamily="2" charset="-122"/>
                <a:ea typeface="华文楷体" panose="02010600040101010101" pitchFamily="2" charset="-122"/>
                <a:sym typeface="+mn-ea"/>
              </a:rPr>
              <a:t>电路设计）</a:t>
            </a:r>
            <a:endParaRPr kumimoji="0" lang="en-US" altLang="zh-CN" sz="2400"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endParaRPr>
          </a:p>
        </p:txBody>
      </p:sp>
      <p:sp>
        <p:nvSpPr>
          <p:cNvPr id="11" name="矩形 10"/>
          <p:cNvSpPr/>
          <p:nvPr/>
        </p:nvSpPr>
        <p:spPr>
          <a:xfrm>
            <a:off x="262135" y="151310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pic>
        <p:nvPicPr>
          <p:cNvPr id="3" name="图片 2"/>
          <p:cNvPicPr>
            <a:picLocks noChangeAspect="1"/>
          </p:cNvPicPr>
          <p:nvPr/>
        </p:nvPicPr>
        <p:blipFill>
          <a:blip r:embed="rId1"/>
          <a:stretch>
            <a:fillRect/>
          </a:stretch>
        </p:blipFill>
        <p:spPr>
          <a:xfrm>
            <a:off x="495300" y="932180"/>
            <a:ext cx="2453005" cy="408940"/>
          </a:xfrm>
          <a:prstGeom prst="rect">
            <a:avLst/>
          </a:prstGeom>
        </p:spPr>
      </p:pic>
      <p:sp>
        <p:nvSpPr>
          <p:cNvPr id="5" name="文本框 4"/>
          <p:cNvSpPr txBox="1"/>
          <p:nvPr/>
        </p:nvSpPr>
        <p:spPr>
          <a:xfrm>
            <a:off x="712470" y="2004378"/>
            <a:ext cx="5080000" cy="368300"/>
          </a:xfrm>
          <a:prstGeom prst="rect">
            <a:avLst/>
          </a:prstGeom>
        </p:spPr>
        <p:txBody>
          <a:bodyPr>
            <a:spAutoFit/>
          </a:bodyPr>
          <a:p>
            <a:pPr marL="0" indent="0"/>
            <a:r>
              <a:rPr lang="en-US" altLang="zh-CN" b="0" i="0">
                <a:solidFill>
                  <a:srgbClr val="6C0000"/>
                </a:solidFill>
                <a:latin typeface="黑体" panose="02010609060101010101" charset="-122"/>
                <a:ea typeface="黑体" panose="02010609060101010101" charset="-122"/>
                <a:cs typeface="黑体" panose="02010609060101010101" charset="-122"/>
              </a:rPr>
              <a:t>Eg: </a:t>
            </a:r>
            <a:r>
              <a:rPr lang="zh-CN" altLang="en-US" b="0" i="0">
                <a:solidFill>
                  <a:srgbClr val="6C0000"/>
                </a:solidFill>
                <a:latin typeface="黑体" panose="02010609060101010101" charset="-122"/>
                <a:ea typeface="黑体" panose="02010609060101010101" charset="-122"/>
                <a:cs typeface="黑体" panose="02010609060101010101" charset="-122"/>
              </a:rPr>
              <a:t>设计一个三人表决电路，并用与非门实现</a:t>
            </a:r>
            <a:endParaRPr lang="zh-CN" altLang="en-US" b="0" i="0">
              <a:solidFill>
                <a:srgbClr val="6C0000"/>
              </a:solidFill>
              <a:latin typeface="黑体" panose="02010609060101010101" charset="-122"/>
              <a:ea typeface="黑体" panose="02010609060101010101" charset="-122"/>
              <a:cs typeface="黑体" panose="02010609060101010101" charset="-122"/>
            </a:endParaRPr>
          </a:p>
        </p:txBody>
      </p:sp>
      <p:sp>
        <p:nvSpPr>
          <p:cNvPr id="6" name="文本框 5"/>
          <p:cNvSpPr txBox="1"/>
          <p:nvPr/>
        </p:nvSpPr>
        <p:spPr>
          <a:xfrm>
            <a:off x="390525" y="2474595"/>
            <a:ext cx="6309995" cy="1527175"/>
          </a:xfrm>
          <a:prstGeom prst="rect">
            <a:avLst/>
          </a:prstGeom>
        </p:spPr>
        <p:txBody>
          <a:bodyPr wrap="square">
            <a:spAutoFit/>
          </a:bodyPr>
          <a:p>
            <a:pPr marL="0" algn="l">
              <a:lnSpc>
                <a:spcPct val="100000"/>
              </a:lnSpc>
              <a:buClrTx/>
              <a:buSzTx/>
              <a:buFontTx/>
            </a:pPr>
            <a:r>
              <a:rPr lang="zh-CN" altLang="en-US" sz="1800" b="0" i="0">
                <a:solidFill>
                  <a:schemeClr val="accent1"/>
                </a:solidFill>
                <a:latin typeface="黑体" panose="02010609060101010101" charset="-122"/>
                <a:ea typeface="黑体" panose="02010609060101010101" charset="-122"/>
                <a:cs typeface="黑体" panose="02010609060101010101" charset="-122"/>
              </a:rPr>
              <a:t>Step1：逻辑抽象</a:t>
            </a:r>
            <a:endParaRPr lang="zh-CN" altLang="en-US" sz="1800" b="0" i="0">
              <a:solidFill>
                <a:schemeClr val="accent1"/>
              </a:solidFill>
              <a:latin typeface="黑体" panose="02010609060101010101" charset="-122"/>
              <a:ea typeface="黑体" panose="02010609060101010101" charset="-122"/>
              <a:cs typeface="黑体" panose="02010609060101010101" charset="-122"/>
            </a:endParaRPr>
          </a:p>
          <a:p>
            <a:pPr marL="285750" indent="-285750" algn="l">
              <a:lnSpc>
                <a:spcPct val="100000"/>
              </a:lnSpc>
              <a:buClrTx/>
              <a:buSzTx/>
              <a:buFont typeface="Wingdings" panose="05000000000000000000" charset="0"/>
              <a:buChar char="l"/>
            </a:pPr>
            <a:r>
              <a:rPr lang="zh-CN" altLang="en-US" sz="1800" b="0" i="0">
                <a:solidFill>
                  <a:schemeClr val="tx1"/>
                </a:solidFill>
                <a:latin typeface="黑体" panose="02010609060101010101" charset="-122"/>
                <a:ea typeface="黑体" panose="02010609060101010101" charset="-122"/>
                <a:cs typeface="黑体" panose="02010609060101010101" charset="-122"/>
              </a:rPr>
              <a:t>设定变量：输入分别用 A、B、C 表示，输出用 Y 表示。</a:t>
            </a:r>
            <a:endParaRPr lang="zh-CN" altLang="en-US" sz="1800" b="0" i="0">
              <a:solidFill>
                <a:schemeClr val="tx1"/>
              </a:solidFill>
              <a:latin typeface="黑体" panose="02010609060101010101" charset="-122"/>
              <a:ea typeface="黑体" panose="02010609060101010101" charset="-122"/>
              <a:cs typeface="黑体" panose="02010609060101010101" charset="-122"/>
            </a:endParaRPr>
          </a:p>
          <a:p>
            <a:pPr marL="285750" indent="-285750" algn="l">
              <a:lnSpc>
                <a:spcPct val="100000"/>
              </a:lnSpc>
              <a:buClrTx/>
              <a:buSzTx/>
              <a:buFont typeface="Wingdings" panose="05000000000000000000" charset="0"/>
              <a:buChar char="l"/>
            </a:pPr>
            <a:r>
              <a:rPr lang="zh-CN" altLang="en-US" sz="1800" b="0" i="0">
                <a:solidFill>
                  <a:schemeClr val="tx1"/>
                </a:solidFill>
                <a:latin typeface="黑体" panose="02010609060101010101" charset="-122"/>
                <a:ea typeface="黑体" panose="02010609060101010101" charset="-122"/>
                <a:cs typeface="黑体" panose="02010609060101010101" charset="-122"/>
              </a:rPr>
              <a:t>状态赋值： A、B、C 为 0 表示不赞成，为 1 表示赞成；Y 为 0 表示决议不能通过， 为 1 表示通过</a:t>
            </a:r>
            <a:endParaRPr lang="zh-CN" altLang="en-US" sz="1800" b="0" i="0">
              <a:solidFill>
                <a:schemeClr val="tx1"/>
              </a:solidFill>
              <a:latin typeface="黑体" panose="02010609060101010101" charset="-122"/>
              <a:ea typeface="黑体" panose="02010609060101010101" charset="-122"/>
              <a:cs typeface="黑体" panose="02010609060101010101" charset="-122"/>
            </a:endParaRPr>
          </a:p>
          <a:p>
            <a:pPr marL="203200" lvl="1" indent="0">
              <a:spcBef>
                <a:spcPts val="400"/>
              </a:spcBef>
              <a:spcAft>
                <a:spcPct val="0"/>
              </a:spcAft>
              <a:buFont typeface="Arial" panose="020B0604020202020204"/>
              <a:buChar char="◦"/>
            </a:pPr>
            <a:endParaRPr lang="zh-CN" altLang="en-US" sz="1800" b="0" i="0">
              <a:solidFill>
                <a:schemeClr val="tx1"/>
              </a:solidFill>
              <a:latin typeface="黑体" panose="02010609060101010101" charset="-122"/>
              <a:ea typeface="黑体" panose="02010609060101010101" charset="-122"/>
              <a:cs typeface="黑体" panose="02010609060101010101" charset="-122"/>
            </a:endParaRPr>
          </a:p>
        </p:txBody>
      </p:sp>
      <p:sp>
        <p:nvSpPr>
          <p:cNvPr id="7" name="文本框 6"/>
          <p:cNvSpPr txBox="1"/>
          <p:nvPr/>
        </p:nvSpPr>
        <p:spPr>
          <a:xfrm>
            <a:off x="6546215" y="932180"/>
            <a:ext cx="2502535" cy="2870200"/>
          </a:xfrm>
          <a:prstGeom prst="rect">
            <a:avLst/>
          </a:prstGeom>
          <a:noFill/>
        </p:spPr>
        <p:txBody>
          <a:bodyPr wrap="square" rtlCol="0" anchor="t">
            <a:noAutofit/>
          </a:bodyPr>
          <a:p>
            <a:r>
              <a:rPr lang="zh-CN" altLang="en-US">
                <a:solidFill>
                  <a:schemeClr val="accent1"/>
                </a:solidFill>
                <a:latin typeface="黑体" panose="02010609060101010101" charset="-122"/>
                <a:ea typeface="黑体" panose="02010609060101010101" charset="-122"/>
                <a:cs typeface="黑体" panose="02010609060101010101" charset="-122"/>
                <a:sym typeface="+mn-ea"/>
              </a:rPr>
              <a:t>Step</a:t>
            </a:r>
            <a:r>
              <a:rPr lang="en-US" altLang="zh-CN">
                <a:solidFill>
                  <a:schemeClr val="accent1"/>
                </a:solidFill>
                <a:latin typeface="黑体" panose="02010609060101010101" charset="-122"/>
                <a:ea typeface="黑体" panose="02010609060101010101" charset="-122"/>
                <a:cs typeface="黑体" panose="02010609060101010101" charset="-122"/>
                <a:sym typeface="+mn-ea"/>
              </a:rPr>
              <a:t>2</a:t>
            </a:r>
            <a:r>
              <a:rPr lang="zh-CN" altLang="en-US">
                <a:solidFill>
                  <a:schemeClr val="accent1"/>
                </a:solidFill>
                <a:latin typeface="黑体" panose="02010609060101010101" charset="-122"/>
                <a:ea typeface="黑体" panose="02010609060101010101" charset="-122"/>
                <a:cs typeface="黑体" panose="02010609060101010101" charset="-122"/>
                <a:sym typeface="+mn-ea"/>
              </a:rPr>
              <a:t>：列真值表</a:t>
            </a:r>
            <a:endParaRPr lang="en-US" altLang="zh-CN" u="sng"/>
          </a:p>
          <a:p>
            <a:r>
              <a:rPr lang="en-US" altLang="zh-CN" u="sng"/>
              <a:t>A-------B-------C	Y</a:t>
            </a:r>
            <a:endParaRPr lang="en-US" altLang="zh-CN" u="sng"/>
          </a:p>
          <a:p>
            <a:r>
              <a:rPr lang="en-US" altLang="zh-CN"/>
              <a:t>0-------0-------0	0</a:t>
            </a:r>
            <a:endParaRPr lang="en-US" altLang="zh-CN"/>
          </a:p>
          <a:p>
            <a:r>
              <a:rPr lang="en-US" altLang="zh-CN"/>
              <a:t>0-------0-------1	0</a:t>
            </a:r>
            <a:endParaRPr lang="en-US" altLang="zh-CN"/>
          </a:p>
          <a:p>
            <a:r>
              <a:rPr lang="en-US" altLang="zh-CN"/>
              <a:t>0-------1-------0	0</a:t>
            </a:r>
            <a:endParaRPr lang="en-US" altLang="zh-CN"/>
          </a:p>
          <a:p>
            <a:r>
              <a:rPr lang="en-US" altLang="zh-CN"/>
              <a:t>0-------1-------1	1</a:t>
            </a:r>
            <a:endParaRPr lang="en-US" altLang="zh-CN"/>
          </a:p>
          <a:p>
            <a:r>
              <a:rPr lang="en-US" altLang="zh-CN"/>
              <a:t>1-------0-------0	0</a:t>
            </a:r>
            <a:endParaRPr lang="en-US" altLang="zh-CN"/>
          </a:p>
          <a:p>
            <a:r>
              <a:rPr lang="en-US" altLang="zh-CN"/>
              <a:t>1-------0-------1	1</a:t>
            </a:r>
            <a:endParaRPr lang="en-US" altLang="zh-CN"/>
          </a:p>
          <a:p>
            <a:r>
              <a:rPr lang="en-US" altLang="zh-CN"/>
              <a:t>1-------1-------0	1</a:t>
            </a:r>
            <a:endParaRPr lang="en-US" altLang="zh-CN"/>
          </a:p>
          <a:p>
            <a:r>
              <a:rPr lang="en-US" altLang="zh-CN" u="sng"/>
              <a:t>1-------1-------1	1</a:t>
            </a:r>
            <a:endParaRPr lang="en-US" altLang="zh-CN" u="sng"/>
          </a:p>
          <a:p>
            <a:endParaRPr lang="en-US" altLang="zh-CN" u="sng"/>
          </a:p>
        </p:txBody>
      </p:sp>
      <p:grpSp>
        <p:nvGrpSpPr>
          <p:cNvPr id="17" name="组合 16"/>
          <p:cNvGrpSpPr/>
          <p:nvPr/>
        </p:nvGrpSpPr>
        <p:grpSpPr>
          <a:xfrm>
            <a:off x="262255" y="3861435"/>
            <a:ext cx="5638800" cy="2969260"/>
            <a:chOff x="413" y="6081"/>
            <a:chExt cx="8880" cy="4676"/>
          </a:xfrm>
        </p:grpSpPr>
        <p:grpSp>
          <p:nvGrpSpPr>
            <p:cNvPr id="16" name="组合 15"/>
            <p:cNvGrpSpPr/>
            <p:nvPr/>
          </p:nvGrpSpPr>
          <p:grpSpPr>
            <a:xfrm>
              <a:off x="413" y="6081"/>
              <a:ext cx="4828" cy="4103"/>
              <a:chOff x="4930" y="5897"/>
              <a:chExt cx="4828" cy="4103"/>
            </a:xfrm>
          </p:grpSpPr>
          <p:pic>
            <p:nvPicPr>
              <p:cNvPr id="12" name="图片 11"/>
              <p:cNvPicPr>
                <a:picLocks noChangeAspect="1"/>
              </p:cNvPicPr>
              <p:nvPr/>
            </p:nvPicPr>
            <p:blipFill>
              <a:blip r:embed="rId2"/>
              <a:stretch>
                <a:fillRect/>
              </a:stretch>
            </p:blipFill>
            <p:spPr>
              <a:xfrm>
                <a:off x="5167" y="6460"/>
                <a:ext cx="4367" cy="3541"/>
              </a:xfrm>
              <a:prstGeom prst="rect">
                <a:avLst/>
              </a:prstGeom>
            </p:spPr>
          </p:pic>
          <p:sp>
            <p:nvSpPr>
              <p:cNvPr id="13" name="文本框 12"/>
              <p:cNvSpPr txBox="1"/>
              <p:nvPr/>
            </p:nvSpPr>
            <p:spPr>
              <a:xfrm>
                <a:off x="4930" y="5897"/>
                <a:ext cx="4829" cy="580"/>
              </a:xfrm>
              <a:prstGeom prst="rect">
                <a:avLst/>
              </a:prstGeom>
              <a:noFill/>
            </p:spPr>
            <p:txBody>
              <a:bodyPr wrap="square" rtlCol="0" anchor="t">
                <a:spAutoFit/>
              </a:bodyPr>
              <a:p>
                <a:r>
                  <a:rPr lang="zh-CN" altLang="en-US">
                    <a:solidFill>
                      <a:schemeClr val="accent1"/>
                    </a:solidFill>
                    <a:latin typeface="黑体" panose="02010609060101010101" charset="-122"/>
                    <a:ea typeface="黑体" panose="02010609060101010101" charset="-122"/>
                    <a:cs typeface="黑体" panose="02010609060101010101" charset="-122"/>
                    <a:sym typeface="+mn-ea"/>
                  </a:rPr>
                  <a:t>Step</a:t>
                </a:r>
                <a:r>
                  <a:rPr lang="en-US" altLang="zh-CN">
                    <a:solidFill>
                      <a:schemeClr val="accent1"/>
                    </a:solidFill>
                    <a:latin typeface="黑体" panose="02010609060101010101" charset="-122"/>
                    <a:ea typeface="黑体" panose="02010609060101010101" charset="-122"/>
                    <a:cs typeface="黑体" panose="02010609060101010101" charset="-122"/>
                    <a:sym typeface="+mn-ea"/>
                  </a:rPr>
                  <a:t>3</a:t>
                </a:r>
                <a:r>
                  <a:rPr lang="zh-CN" altLang="en-US">
                    <a:solidFill>
                      <a:schemeClr val="accent1"/>
                    </a:solidFill>
                    <a:latin typeface="黑体" panose="02010609060101010101" charset="-122"/>
                    <a:ea typeface="黑体" panose="02010609060101010101" charset="-122"/>
                    <a:cs typeface="黑体" panose="02010609060101010101" charset="-122"/>
                    <a:sym typeface="+mn-ea"/>
                  </a:rPr>
                  <a:t>：卡诺图</a:t>
                </a:r>
                <a:r>
                  <a:rPr lang="zh-CN" altLang="en-US">
                    <a:solidFill>
                      <a:schemeClr val="accent1"/>
                    </a:solidFill>
                    <a:latin typeface="黑体" panose="02010609060101010101" charset="-122"/>
                    <a:ea typeface="黑体" panose="02010609060101010101" charset="-122"/>
                    <a:cs typeface="黑体" panose="02010609060101010101" charset="-122"/>
                    <a:sym typeface="+mn-ea"/>
                  </a:rPr>
                  <a:t>化简</a:t>
                </a:r>
                <a:endParaRPr lang="zh-CN" altLang="en-US">
                  <a:solidFill>
                    <a:schemeClr val="accent1"/>
                  </a:solidFill>
                  <a:latin typeface="黑体" panose="02010609060101010101" charset="-122"/>
                  <a:ea typeface="黑体" panose="02010609060101010101" charset="-122"/>
                  <a:cs typeface="黑体" panose="02010609060101010101" charset="-122"/>
                  <a:sym typeface="+mn-ea"/>
                </a:endParaRPr>
              </a:p>
            </p:txBody>
          </p:sp>
        </p:grpSp>
        <p:pic>
          <p:nvPicPr>
            <p:cNvPr id="14" name="图片 13"/>
            <p:cNvPicPr>
              <a:picLocks noChangeAspect="1"/>
            </p:cNvPicPr>
            <p:nvPr/>
          </p:nvPicPr>
          <p:blipFill>
            <a:blip r:embed="rId3"/>
            <a:stretch>
              <a:fillRect/>
            </a:stretch>
          </p:blipFill>
          <p:spPr>
            <a:xfrm>
              <a:off x="5107" y="8903"/>
              <a:ext cx="4186" cy="1854"/>
            </a:xfrm>
            <a:prstGeom prst="rect">
              <a:avLst/>
            </a:prstGeom>
          </p:spPr>
        </p:pic>
      </p:grpSp>
      <p:grpSp>
        <p:nvGrpSpPr>
          <p:cNvPr id="4" name="组合 3"/>
          <p:cNvGrpSpPr/>
          <p:nvPr/>
        </p:nvGrpSpPr>
        <p:grpSpPr>
          <a:xfrm>
            <a:off x="5840095" y="4159885"/>
            <a:ext cx="3208020" cy="2473960"/>
            <a:chOff x="9197" y="6551"/>
            <a:chExt cx="5052" cy="3896"/>
          </a:xfrm>
        </p:grpSpPr>
        <p:pic>
          <p:nvPicPr>
            <p:cNvPr id="15" name="图片 14"/>
            <p:cNvPicPr>
              <a:picLocks noChangeAspect="1"/>
            </p:cNvPicPr>
            <p:nvPr/>
          </p:nvPicPr>
          <p:blipFill>
            <a:blip r:embed="rId4"/>
            <a:stretch>
              <a:fillRect/>
            </a:stretch>
          </p:blipFill>
          <p:spPr>
            <a:xfrm>
              <a:off x="9499" y="7379"/>
              <a:ext cx="4751" cy="3069"/>
            </a:xfrm>
            <a:prstGeom prst="rect">
              <a:avLst/>
            </a:prstGeom>
          </p:spPr>
        </p:pic>
        <p:sp>
          <p:nvSpPr>
            <p:cNvPr id="18" name="文本框 17"/>
            <p:cNvSpPr txBox="1"/>
            <p:nvPr/>
          </p:nvSpPr>
          <p:spPr>
            <a:xfrm>
              <a:off x="9197" y="6551"/>
              <a:ext cx="3498" cy="580"/>
            </a:xfrm>
            <a:prstGeom prst="rect">
              <a:avLst/>
            </a:prstGeom>
            <a:noFill/>
          </p:spPr>
          <p:txBody>
            <a:bodyPr wrap="square" rtlCol="0" anchor="t">
              <a:spAutoFit/>
            </a:bodyPr>
            <a:p>
              <a:r>
                <a:rPr lang="zh-CN" altLang="en-US">
                  <a:solidFill>
                    <a:schemeClr val="accent1"/>
                  </a:solidFill>
                  <a:latin typeface="黑体" panose="02010609060101010101" charset="-122"/>
                  <a:ea typeface="黑体" panose="02010609060101010101" charset="-122"/>
                  <a:cs typeface="黑体" panose="02010609060101010101" charset="-122"/>
                  <a:sym typeface="+mn-ea"/>
                </a:rPr>
                <a:t>Step</a:t>
              </a:r>
              <a:r>
                <a:rPr lang="en-US" altLang="zh-CN">
                  <a:solidFill>
                    <a:schemeClr val="accent1"/>
                  </a:solidFill>
                  <a:latin typeface="黑体" panose="02010609060101010101" charset="-122"/>
                  <a:ea typeface="黑体" panose="02010609060101010101" charset="-122"/>
                  <a:cs typeface="黑体" panose="02010609060101010101" charset="-122"/>
                  <a:sym typeface="+mn-ea"/>
                </a:rPr>
                <a:t>4</a:t>
              </a:r>
              <a:r>
                <a:rPr lang="zh-CN" altLang="en-US">
                  <a:solidFill>
                    <a:schemeClr val="accent1"/>
                  </a:solidFill>
                  <a:latin typeface="黑体" panose="02010609060101010101" charset="-122"/>
                  <a:ea typeface="黑体" panose="02010609060101010101" charset="-122"/>
                  <a:cs typeface="黑体" panose="02010609060101010101" charset="-122"/>
                  <a:sym typeface="+mn-ea"/>
                </a:rPr>
                <a:t>：画</a:t>
              </a:r>
              <a:r>
                <a:rPr lang="zh-CN" altLang="en-US">
                  <a:solidFill>
                    <a:schemeClr val="accent1"/>
                  </a:solidFill>
                  <a:latin typeface="黑体" panose="02010609060101010101" charset="-122"/>
                  <a:ea typeface="黑体" panose="02010609060101010101" charset="-122"/>
                  <a:cs typeface="黑体" panose="02010609060101010101" charset="-122"/>
                  <a:sym typeface="+mn-ea"/>
                </a:rPr>
                <a:t>电路图</a:t>
              </a:r>
              <a:endParaRPr lang="zh-CN" altLang="en-US">
                <a:solidFill>
                  <a:schemeClr val="accent1"/>
                </a:solidFill>
                <a:latin typeface="黑体" panose="02010609060101010101" charset="-122"/>
                <a:ea typeface="黑体" panose="02010609060101010101" charset="-122"/>
                <a:cs typeface="黑体" panose="02010609060101010101" charset="-122"/>
                <a:sym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2"/>
          </p:nvPr>
        </p:nvSpPr>
        <p:spPr/>
        <p:txBody>
          <a:bodyPr/>
          <a:p>
            <a:r>
              <a:rPr lang="en-US" altLang="zh-CN">
                <a:sym typeface="+mn-ea"/>
              </a:rPr>
              <a:t>3 </a:t>
            </a:r>
            <a:r>
              <a:rPr lang="zh-CN" altLang="en-US">
                <a:sym typeface="+mn-ea"/>
              </a:rPr>
              <a:t>时序逻辑电路</a:t>
            </a:r>
            <a:r>
              <a:rPr lang="en-US" altLang="zh-CN">
                <a:sym typeface="+mn-ea"/>
              </a:rPr>
              <a:t>-</a:t>
            </a:r>
            <a:r>
              <a:rPr lang="zh-CN" altLang="en-US">
                <a:sym typeface="+mn-ea"/>
              </a:rPr>
              <a:t>触发器</a:t>
            </a:r>
            <a:endParaRPr lang="zh-CN" altLang="en-US"/>
          </a:p>
          <a:p>
            <a:endParaRPr lang="zh-CN" altLang="en-US"/>
          </a:p>
        </p:txBody>
      </p:sp>
      <p:sp>
        <p:nvSpPr>
          <p:cNvPr id="8" name="Rectangle 21"/>
          <p:cNvSpPr>
            <a:spLocks noChangeArrowheads="1"/>
          </p:cNvSpPr>
          <p:nvPr/>
        </p:nvSpPr>
        <p:spPr bwMode="auto">
          <a:xfrm>
            <a:off x="350520" y="946785"/>
            <a:ext cx="644525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p>
            <a:pPr marL="0" marR="0" lvl="0" indent="0" algn="l" defTabSz="914400" rtl="0" eaLnBrk="0" fontAlgn="base" latinLnBrk="0" hangingPunct="0">
              <a:lnSpc>
                <a:spcPct val="100000"/>
              </a:lnSpc>
              <a:spcBef>
                <a:spcPct val="0"/>
              </a:spcBef>
              <a:spcAft>
                <a:spcPct val="0"/>
              </a:spcAft>
              <a:buClrTx/>
              <a:buSzTx/>
              <a:buFontTx/>
              <a:buNone/>
            </a:pPr>
            <a:r>
              <a:rPr lang="zh-CN" altLang="en-US" sz="2400" b="1" dirty="0">
                <a:ln>
                  <a:noFill/>
                </a:ln>
                <a:solidFill>
                  <a:srgbClr val="6C0000"/>
                </a:solidFill>
                <a:effectLst/>
                <a:latin typeface="华文楷体" panose="02010600040101010101" pitchFamily="2" charset="-122"/>
                <a:ea typeface="华文楷体" panose="02010600040101010101" pitchFamily="2" charset="-122"/>
                <a:sym typeface="+mn-ea"/>
              </a:rPr>
              <a:t>触发器（解决状态翻转和不定态</a:t>
            </a:r>
            <a:r>
              <a:rPr lang="zh-CN" altLang="en-US" sz="2400" b="1" dirty="0">
                <a:ln>
                  <a:noFill/>
                </a:ln>
                <a:solidFill>
                  <a:srgbClr val="6C0000"/>
                </a:solidFill>
                <a:effectLst/>
                <a:latin typeface="华文楷体" panose="02010600040101010101" pitchFamily="2" charset="-122"/>
                <a:ea typeface="华文楷体" panose="02010600040101010101" pitchFamily="2" charset="-122"/>
                <a:sym typeface="+mn-ea"/>
              </a:rPr>
              <a:t>问题）</a:t>
            </a:r>
            <a:endParaRPr lang="zh-CN" altLang="en-US" sz="2400" b="1" dirty="0">
              <a:ln>
                <a:noFill/>
              </a:ln>
              <a:solidFill>
                <a:srgbClr val="6C0000"/>
              </a:solidFill>
              <a:effectLst/>
              <a:latin typeface="华文楷体" panose="02010600040101010101" pitchFamily="2" charset="-122"/>
              <a:ea typeface="华文楷体" panose="02010600040101010101" pitchFamily="2" charset="-122"/>
              <a:sym typeface="+mn-ea"/>
            </a:endParaRPr>
          </a:p>
        </p:txBody>
      </p:sp>
      <p:sp>
        <p:nvSpPr>
          <p:cNvPr id="11" name="矩形 10"/>
          <p:cNvSpPr/>
          <p:nvPr/>
        </p:nvSpPr>
        <p:spPr>
          <a:xfrm>
            <a:off x="206255" y="101717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nvGrpSpPr>
          <p:cNvPr id="5" name="组合 4"/>
          <p:cNvGrpSpPr/>
          <p:nvPr/>
        </p:nvGrpSpPr>
        <p:grpSpPr>
          <a:xfrm>
            <a:off x="130175" y="1407160"/>
            <a:ext cx="3208655" cy="2752090"/>
            <a:chOff x="205" y="2216"/>
            <a:chExt cx="5053" cy="4334"/>
          </a:xfrm>
        </p:grpSpPr>
        <p:sp>
          <p:nvSpPr>
            <p:cNvPr id="3" name="文本框 2"/>
            <p:cNvSpPr txBox="1"/>
            <p:nvPr/>
          </p:nvSpPr>
          <p:spPr>
            <a:xfrm>
              <a:off x="325" y="2216"/>
              <a:ext cx="3561" cy="531"/>
            </a:xfrm>
            <a:prstGeom prst="rect">
              <a:avLst/>
            </a:prstGeom>
          </p:spPr>
          <p:txBody>
            <a:bodyPr wrap="square">
              <a:spAutoFit/>
            </a:bodyPr>
            <a:p>
              <a:pPr marL="0" indent="0">
                <a:spcAft>
                  <a:spcPct val="60000"/>
                </a:spcAft>
              </a:pPr>
              <a:r>
                <a:rPr lang="zh-CN" altLang="en-US" sz="1600" b="0" i="0">
                  <a:solidFill>
                    <a:schemeClr val="accent1"/>
                  </a:solidFill>
                  <a:latin typeface="黑体" panose="02010609060101010101" charset="-122"/>
                  <a:ea typeface="黑体" panose="02010609060101010101" charset="-122"/>
                  <a:cs typeface="黑体" panose="02010609060101010101" charset="-122"/>
                </a:rPr>
                <a:t>基本</a:t>
              </a:r>
              <a:r>
                <a:rPr lang="en-US" altLang="zh-CN" sz="1600" b="0" i="0">
                  <a:solidFill>
                    <a:schemeClr val="accent1"/>
                  </a:solidFill>
                  <a:latin typeface="黑体" panose="02010609060101010101" charset="-122"/>
                  <a:ea typeface="黑体" panose="02010609060101010101" charset="-122"/>
                  <a:cs typeface="黑体" panose="02010609060101010101" charset="-122"/>
                </a:rPr>
                <a:t>RS</a:t>
              </a:r>
              <a:r>
                <a:rPr lang="zh-CN" altLang="en-US" sz="1600">
                  <a:solidFill>
                    <a:schemeClr val="accent1"/>
                  </a:solidFill>
                  <a:latin typeface="黑体" panose="02010609060101010101" charset="-122"/>
                  <a:ea typeface="黑体" panose="02010609060101010101" charset="-122"/>
                  <a:cs typeface="黑体" panose="02010609060101010101" charset="-122"/>
                  <a:sym typeface="+mn-ea"/>
                </a:rPr>
                <a:t>触发器</a:t>
              </a:r>
              <a:r>
                <a:rPr lang="zh-CN" altLang="en-US" sz="1600" b="0" i="0">
                  <a:solidFill>
                    <a:schemeClr val="accent1"/>
                  </a:solidFill>
                  <a:latin typeface="黑体" panose="02010609060101010101" charset="-122"/>
                  <a:ea typeface="黑体" panose="02010609060101010101" charset="-122"/>
                  <a:cs typeface="黑体" panose="02010609060101010101" charset="-122"/>
                </a:rPr>
                <a:t>（</a:t>
              </a:r>
              <a:r>
                <a:rPr lang="zh-CN" altLang="en-US" sz="1600">
                  <a:solidFill>
                    <a:schemeClr val="accent1"/>
                  </a:solidFill>
                  <a:latin typeface="黑体" panose="02010609060101010101" charset="-122"/>
                  <a:ea typeface="黑体" panose="02010609060101010101" charset="-122"/>
                  <a:cs typeface="黑体" panose="02010609060101010101" charset="-122"/>
                  <a:sym typeface="+mn-ea"/>
                </a:rPr>
                <a:t>锁存器</a:t>
              </a:r>
              <a:r>
                <a:rPr lang="zh-CN" altLang="en-US" sz="1600" b="0" i="0">
                  <a:solidFill>
                    <a:schemeClr val="accent1"/>
                  </a:solidFill>
                  <a:latin typeface="黑体" panose="02010609060101010101" charset="-122"/>
                  <a:ea typeface="黑体" panose="02010609060101010101" charset="-122"/>
                  <a:cs typeface="黑体" panose="02010609060101010101" charset="-122"/>
                </a:rPr>
                <a:t>）</a:t>
              </a:r>
              <a:endParaRPr lang="zh-CN" altLang="en-US" sz="1600" b="0" i="0">
                <a:solidFill>
                  <a:schemeClr val="accent1"/>
                </a:solidFill>
                <a:latin typeface="黑体" panose="02010609060101010101" charset="-122"/>
                <a:ea typeface="黑体" panose="02010609060101010101" charset="-122"/>
                <a:cs typeface="黑体" panose="02010609060101010101" charset="-122"/>
              </a:endParaRPr>
            </a:p>
          </p:txBody>
        </p:sp>
        <p:pic>
          <p:nvPicPr>
            <p:cNvPr id="4" name="图片 3"/>
            <p:cNvPicPr>
              <a:picLocks noChangeAspect="1"/>
            </p:cNvPicPr>
            <p:nvPr/>
          </p:nvPicPr>
          <p:blipFill>
            <a:blip r:embed="rId1"/>
            <a:stretch>
              <a:fillRect/>
            </a:stretch>
          </p:blipFill>
          <p:spPr>
            <a:xfrm>
              <a:off x="552" y="2659"/>
              <a:ext cx="3100" cy="2730"/>
            </a:xfrm>
            <a:prstGeom prst="rect">
              <a:avLst/>
            </a:prstGeom>
          </p:spPr>
        </p:pic>
        <p:sp>
          <p:nvSpPr>
            <p:cNvPr id="12" name="文本框 11"/>
            <p:cNvSpPr txBox="1"/>
            <p:nvPr/>
          </p:nvSpPr>
          <p:spPr>
            <a:xfrm>
              <a:off x="205" y="5389"/>
              <a:ext cx="5053" cy="1161"/>
            </a:xfrm>
            <a:prstGeom prst="rect">
              <a:avLst/>
            </a:prstGeom>
          </p:spPr>
          <p:txBody>
            <a:bodyPr wrap="square">
              <a:spAutoFit/>
            </a:bodyPr>
            <a:p>
              <a:pPr marL="0" indent="0"/>
              <a:r>
                <a:rPr lang="en-US" altLang="zh-CN" sz="1400">
                  <a:solidFill>
                    <a:srgbClr val="191B1F"/>
                  </a:solidFill>
                  <a:latin typeface="黑体" panose="02010609060101010101" charset="-122"/>
                  <a:ea typeface="黑体" panose="02010609060101010101" charset="-122"/>
                  <a:cs typeface="黑体" panose="02010609060101010101" charset="-122"/>
                  <a:sym typeface="+mn-ea"/>
                </a:rPr>
                <a:t>1.</a:t>
              </a:r>
              <a:r>
                <a:rPr lang="zh-CN" altLang="en-US" sz="1400">
                  <a:solidFill>
                    <a:srgbClr val="191B1F"/>
                  </a:solidFill>
                  <a:latin typeface="黑体" panose="02010609060101010101" charset="-122"/>
                  <a:ea typeface="黑体" panose="02010609060101010101" charset="-122"/>
                  <a:cs typeface="黑体" panose="02010609060101010101" charset="-122"/>
                  <a:sym typeface="+mn-ea"/>
                </a:rPr>
                <a:t>输出随输入</a:t>
              </a:r>
              <a:r>
                <a:rPr lang="zh-CN" altLang="en-US" sz="1400">
                  <a:solidFill>
                    <a:srgbClr val="191B1F"/>
                  </a:solidFill>
                  <a:highlight>
                    <a:srgbClr val="FFFF00"/>
                  </a:highlight>
                  <a:latin typeface="黑体" panose="02010609060101010101" charset="-122"/>
                  <a:ea typeface="黑体" panose="02010609060101010101" charset="-122"/>
                  <a:cs typeface="黑体" panose="02010609060101010101" charset="-122"/>
                  <a:sym typeface="+mn-ea"/>
                </a:rPr>
                <a:t>立刻变化</a:t>
              </a:r>
              <a:r>
                <a:rPr lang="zh-CN" altLang="en-US" sz="1400">
                  <a:solidFill>
                    <a:srgbClr val="191B1F"/>
                  </a:solidFill>
                  <a:latin typeface="黑体" panose="02010609060101010101" charset="-122"/>
                  <a:ea typeface="黑体" panose="02010609060101010101" charset="-122"/>
                  <a:cs typeface="黑体" panose="02010609060101010101" charset="-122"/>
                  <a:sym typeface="+mn-ea"/>
                </a:rPr>
                <a:t>，</a:t>
              </a:r>
              <a:r>
                <a:rPr lang="en-US" altLang="zh-CN" sz="1400">
                  <a:solidFill>
                    <a:srgbClr val="191B1F"/>
                  </a:solidFill>
                  <a:latin typeface="黑体" panose="02010609060101010101" charset="-122"/>
                  <a:ea typeface="黑体" panose="02010609060101010101" charset="-122"/>
                  <a:cs typeface="黑体" panose="02010609060101010101" charset="-122"/>
                  <a:sym typeface="+mn-ea"/>
                </a:rPr>
                <a:t>RS</a:t>
              </a:r>
              <a:r>
                <a:rPr lang="zh-CN" altLang="en-US" sz="1400">
                  <a:solidFill>
                    <a:srgbClr val="191B1F"/>
                  </a:solidFill>
                  <a:latin typeface="黑体" panose="02010609060101010101" charset="-122"/>
                  <a:ea typeface="黑体" panose="02010609060101010101" charset="-122"/>
                  <a:cs typeface="黑体" panose="02010609060101010101" charset="-122"/>
                  <a:sym typeface="+mn-ea"/>
                </a:rPr>
                <a:t>要配合好。</a:t>
              </a:r>
              <a:endParaRPr lang="zh-CN" altLang="en-US" sz="1400" b="0" i="0">
                <a:solidFill>
                  <a:srgbClr val="191B1F"/>
                </a:solidFill>
                <a:latin typeface="黑体" panose="02010609060101010101" charset="-122"/>
                <a:ea typeface="黑体" panose="02010609060101010101" charset="-122"/>
                <a:cs typeface="黑体" panose="02010609060101010101" charset="-122"/>
              </a:endParaRPr>
            </a:p>
            <a:p>
              <a:pPr marL="0" indent="0"/>
              <a:r>
                <a:rPr lang="en-US" altLang="zh-CN" sz="1400" b="0" i="0">
                  <a:solidFill>
                    <a:srgbClr val="191B1F"/>
                  </a:solidFill>
                  <a:latin typeface="黑体" panose="02010609060101010101" charset="-122"/>
                  <a:ea typeface="黑体" panose="02010609060101010101" charset="-122"/>
                  <a:cs typeface="黑体" panose="02010609060101010101" charset="-122"/>
                </a:rPr>
                <a:t>2.</a:t>
              </a:r>
              <a:r>
                <a:rPr lang="zh-CN" altLang="en-US" sz="1400" b="0" i="0">
                  <a:solidFill>
                    <a:srgbClr val="191B1F"/>
                  </a:solidFill>
                  <a:latin typeface="黑体" panose="02010609060101010101" charset="-122"/>
                  <a:ea typeface="黑体" panose="02010609060101010101" charset="-122"/>
                  <a:cs typeface="黑体" panose="02010609060101010101" charset="-122"/>
                </a:rPr>
                <a:t>输入信号需遵守</a:t>
              </a:r>
              <a:r>
                <a:rPr lang="en-US" altLang="zh-CN" sz="1400" b="0" i="0">
                  <a:solidFill>
                    <a:srgbClr val="191B1F"/>
                  </a:solidFill>
                  <a:latin typeface="黑体" panose="02010609060101010101" charset="-122"/>
                  <a:ea typeface="黑体" panose="02010609060101010101" charset="-122"/>
                  <a:cs typeface="黑体" panose="02010609060101010101" charset="-122"/>
                </a:rPr>
                <a:t>S•R=0</a:t>
              </a:r>
              <a:r>
                <a:rPr lang="zh-CN" altLang="en-US" sz="1400" b="0" i="0">
                  <a:solidFill>
                    <a:srgbClr val="191B1F"/>
                  </a:solidFill>
                  <a:highlight>
                    <a:srgbClr val="FFFF00"/>
                  </a:highlight>
                  <a:latin typeface="黑体" panose="02010609060101010101" charset="-122"/>
                  <a:ea typeface="黑体" panose="02010609060101010101" charset="-122"/>
                  <a:cs typeface="黑体" panose="02010609060101010101" charset="-122"/>
                </a:rPr>
                <a:t>约束</a:t>
              </a:r>
              <a:r>
                <a:rPr lang="zh-CN" altLang="en-US" sz="1400" b="0" i="0">
                  <a:solidFill>
                    <a:srgbClr val="191B1F"/>
                  </a:solidFill>
                  <a:latin typeface="黑体" panose="02010609060101010101" charset="-122"/>
                  <a:ea typeface="黑体" panose="02010609060101010101" charset="-122"/>
                  <a:cs typeface="黑体" panose="02010609060101010101" charset="-122"/>
                </a:rPr>
                <a:t>。</a:t>
              </a:r>
              <a:endParaRPr lang="zh-CN" altLang="en-US" sz="1400" b="0" i="0">
                <a:solidFill>
                  <a:srgbClr val="191B1F"/>
                </a:solidFill>
                <a:latin typeface="黑体" panose="02010609060101010101" charset="-122"/>
                <a:ea typeface="黑体" panose="02010609060101010101" charset="-122"/>
                <a:cs typeface="黑体" panose="02010609060101010101" charset="-122"/>
              </a:endParaRPr>
            </a:p>
            <a:p>
              <a:pPr marL="0" indent="0"/>
              <a:r>
                <a:rPr lang="en-US" altLang="zh-CN" sz="1400" b="0" i="0">
                  <a:solidFill>
                    <a:srgbClr val="191B1F"/>
                  </a:solidFill>
                  <a:latin typeface="黑体" panose="02010609060101010101" charset="-122"/>
                  <a:ea typeface="黑体" panose="02010609060101010101" charset="-122"/>
                  <a:cs typeface="黑体" panose="02010609060101010101" charset="-122"/>
                </a:rPr>
                <a:t>R=S=1</a:t>
              </a:r>
              <a:r>
                <a:rPr lang="zh-CN" altLang="en-US" sz="1400" b="0" i="0">
                  <a:solidFill>
                    <a:srgbClr val="191B1F"/>
                  </a:solidFill>
                  <a:latin typeface="黑体" panose="02010609060101010101" charset="-122"/>
                  <a:ea typeface="黑体" panose="02010609060101010101" charset="-122"/>
                  <a:cs typeface="黑体" panose="02010609060101010101" charset="-122"/>
                </a:rPr>
                <a:t>时有</a:t>
              </a:r>
              <a:r>
                <a:rPr lang="zh-CN" altLang="en-US" sz="1400" b="0" i="0">
                  <a:solidFill>
                    <a:srgbClr val="191B1F"/>
                  </a:solidFill>
                  <a:highlight>
                    <a:srgbClr val="FFFF00"/>
                  </a:highlight>
                  <a:latin typeface="黑体" panose="02010609060101010101" charset="-122"/>
                  <a:ea typeface="黑体" panose="02010609060101010101" charset="-122"/>
                  <a:cs typeface="黑体" panose="02010609060101010101" charset="-122"/>
                </a:rPr>
                <a:t>不定态</a:t>
              </a:r>
              <a:r>
                <a:rPr lang="zh-CN" altLang="en-US" sz="1400" b="0" i="0">
                  <a:solidFill>
                    <a:srgbClr val="191B1F"/>
                  </a:solidFill>
                  <a:latin typeface="黑体" panose="02010609060101010101" charset="-122"/>
                  <a:ea typeface="黑体" panose="02010609060101010101" charset="-122"/>
                  <a:cs typeface="黑体" panose="02010609060101010101" charset="-122"/>
                </a:rPr>
                <a:t>。</a:t>
              </a:r>
              <a:endParaRPr lang="zh-CN" altLang="en-US" sz="1400" b="0" i="0">
                <a:solidFill>
                  <a:srgbClr val="191B1F"/>
                </a:solidFill>
                <a:latin typeface="黑体" panose="02010609060101010101" charset="-122"/>
                <a:ea typeface="黑体" panose="02010609060101010101" charset="-122"/>
                <a:cs typeface="黑体" panose="02010609060101010101" charset="-122"/>
              </a:endParaRPr>
            </a:p>
          </p:txBody>
        </p:sp>
      </p:grpSp>
      <p:grpSp>
        <p:nvGrpSpPr>
          <p:cNvPr id="6" name="组合 5"/>
          <p:cNvGrpSpPr/>
          <p:nvPr/>
        </p:nvGrpSpPr>
        <p:grpSpPr>
          <a:xfrm>
            <a:off x="3308985" y="1327150"/>
            <a:ext cx="2940050" cy="3048000"/>
            <a:chOff x="5211" y="2090"/>
            <a:chExt cx="4630" cy="4800"/>
          </a:xfrm>
        </p:grpSpPr>
        <p:pic>
          <p:nvPicPr>
            <p:cNvPr id="13" name="图片 12"/>
            <p:cNvPicPr>
              <a:picLocks noChangeAspect="1"/>
            </p:cNvPicPr>
            <p:nvPr/>
          </p:nvPicPr>
          <p:blipFill>
            <a:blip r:embed="rId2"/>
            <a:stretch>
              <a:fillRect/>
            </a:stretch>
          </p:blipFill>
          <p:spPr>
            <a:xfrm>
              <a:off x="5258" y="2659"/>
              <a:ext cx="3679" cy="2607"/>
            </a:xfrm>
            <a:prstGeom prst="rect">
              <a:avLst/>
            </a:prstGeom>
          </p:spPr>
        </p:pic>
        <p:sp>
          <p:nvSpPr>
            <p:cNvPr id="15" name="文本框 14"/>
            <p:cNvSpPr txBox="1"/>
            <p:nvPr/>
          </p:nvSpPr>
          <p:spPr>
            <a:xfrm>
              <a:off x="5258" y="2090"/>
              <a:ext cx="4583" cy="1160"/>
            </a:xfrm>
            <a:prstGeom prst="rect">
              <a:avLst/>
            </a:prstGeom>
          </p:spPr>
          <p:txBody>
            <a:bodyPr wrap="square">
              <a:spAutoFit/>
            </a:bodyPr>
            <a:p>
              <a:pPr marL="0" indent="0">
                <a:spcAft>
                  <a:spcPct val="60000"/>
                </a:spcAft>
              </a:pPr>
              <a:r>
                <a:rPr lang="zh-CN" altLang="en-US" sz="1600" b="0" i="0">
                  <a:solidFill>
                    <a:schemeClr val="accent1"/>
                  </a:solidFill>
                  <a:latin typeface="黑体" panose="02010609060101010101" charset="-122"/>
                  <a:ea typeface="黑体" panose="02010609060101010101" charset="-122"/>
                  <a:cs typeface="黑体" panose="02010609060101010101" charset="-122"/>
                </a:rPr>
                <a:t>同步</a:t>
              </a:r>
              <a:r>
                <a:rPr lang="en-US" altLang="zh-CN" sz="1600" b="0" i="0">
                  <a:solidFill>
                    <a:schemeClr val="accent1"/>
                  </a:solidFill>
                  <a:latin typeface="黑体" panose="02010609060101010101" charset="-122"/>
                  <a:ea typeface="黑体" panose="02010609060101010101" charset="-122"/>
                  <a:cs typeface="黑体" panose="02010609060101010101" charset="-122"/>
                </a:rPr>
                <a:t>/</a:t>
              </a:r>
              <a:r>
                <a:rPr lang="zh-CN" altLang="en-US" sz="1600" b="0" i="0">
                  <a:solidFill>
                    <a:schemeClr val="accent1"/>
                  </a:solidFill>
                  <a:latin typeface="黑体" panose="02010609060101010101" charset="-122"/>
                  <a:ea typeface="黑体" panose="02010609060101010101" charset="-122"/>
                  <a:cs typeface="黑体" panose="02010609060101010101" charset="-122"/>
                </a:rPr>
                <a:t>钟控</a:t>
              </a:r>
              <a:r>
                <a:rPr lang="en-US" altLang="zh-CN" sz="1600" b="0" i="0">
                  <a:solidFill>
                    <a:schemeClr val="accent1"/>
                  </a:solidFill>
                  <a:latin typeface="黑体" panose="02010609060101010101" charset="-122"/>
                  <a:ea typeface="黑体" panose="02010609060101010101" charset="-122"/>
                  <a:cs typeface="黑体" panose="02010609060101010101" charset="-122"/>
                </a:rPr>
                <a:t>RS</a:t>
              </a:r>
              <a:r>
                <a:rPr lang="zh-CN" altLang="en-US" sz="1600">
                  <a:solidFill>
                    <a:schemeClr val="accent1"/>
                  </a:solidFill>
                  <a:latin typeface="黑体" panose="02010609060101010101" charset="-122"/>
                  <a:ea typeface="黑体" panose="02010609060101010101" charset="-122"/>
                  <a:cs typeface="黑体" panose="02010609060101010101" charset="-122"/>
                  <a:sym typeface="+mn-ea"/>
                </a:rPr>
                <a:t>触发器</a:t>
              </a:r>
              <a:endParaRPr lang="zh-CN" altLang="en-US" sz="1600" b="0" i="0">
                <a:solidFill>
                  <a:schemeClr val="accent1"/>
                </a:solidFill>
                <a:latin typeface="黑体" panose="02010609060101010101" charset="-122"/>
                <a:ea typeface="黑体" panose="02010609060101010101" charset="-122"/>
                <a:cs typeface="黑体" panose="02010609060101010101" charset="-122"/>
              </a:endParaRPr>
            </a:p>
            <a:p>
              <a:pPr marL="0" indent="0">
                <a:spcAft>
                  <a:spcPct val="60000"/>
                </a:spcAft>
              </a:pPr>
              <a:endParaRPr lang="zh-CN" altLang="en-US" sz="1600" b="0" i="0">
                <a:solidFill>
                  <a:schemeClr val="accent1"/>
                </a:solidFill>
                <a:latin typeface="黑体" panose="02010609060101010101" charset="-122"/>
                <a:ea typeface="黑体" panose="02010609060101010101" charset="-122"/>
                <a:cs typeface="黑体" panose="02010609060101010101" charset="-122"/>
              </a:endParaRPr>
            </a:p>
          </p:txBody>
        </p:sp>
        <p:sp>
          <p:nvSpPr>
            <p:cNvPr id="16" name="文本框 15"/>
            <p:cNvSpPr txBox="1"/>
            <p:nvPr/>
          </p:nvSpPr>
          <p:spPr>
            <a:xfrm>
              <a:off x="5211" y="5389"/>
              <a:ext cx="4314" cy="1501"/>
            </a:xfrm>
            <a:prstGeom prst="rect">
              <a:avLst/>
            </a:prstGeom>
          </p:spPr>
          <p:txBody>
            <a:bodyPr wrap="square">
              <a:spAutoFit/>
            </a:bodyPr>
            <a:p>
              <a:pPr marL="0" indent="0"/>
              <a:r>
                <a:rPr lang="en-US" altLang="zh-CN" sz="1400">
                  <a:solidFill>
                    <a:srgbClr val="191B1F"/>
                  </a:solidFill>
                  <a:latin typeface="黑体" panose="02010609060101010101" charset="-122"/>
                  <a:ea typeface="黑体" panose="02010609060101010101" charset="-122"/>
                  <a:cs typeface="黑体" panose="02010609060101010101" charset="-122"/>
                  <a:sym typeface="+mn-ea"/>
                </a:rPr>
                <a:t>1.</a:t>
              </a:r>
              <a:r>
                <a:rPr lang="zh-CN" altLang="en-US" sz="1400" b="0" i="0">
                  <a:solidFill>
                    <a:srgbClr val="191B1F"/>
                  </a:solidFill>
                  <a:latin typeface="黑体" panose="02010609060101010101" charset="-122"/>
                  <a:ea typeface="黑体" panose="02010609060101010101" charset="-122"/>
                  <a:cs typeface="黑体" panose="02010609060101010101" charset="-122"/>
                </a:rPr>
                <a:t>在</a:t>
              </a:r>
              <a:r>
                <a:rPr lang="en-US" altLang="zh-CN" sz="1400" b="0" i="0">
                  <a:solidFill>
                    <a:srgbClr val="191B1F"/>
                  </a:solidFill>
                  <a:latin typeface="黑体" panose="02010609060101010101" charset="-122"/>
                  <a:ea typeface="黑体" panose="02010609060101010101" charset="-122"/>
                  <a:cs typeface="黑体" panose="02010609060101010101" charset="-122"/>
                </a:rPr>
                <a:t>CP</a:t>
              </a:r>
              <a:r>
                <a:rPr lang="zh-CN" altLang="en-US" sz="1400" b="0" i="0">
                  <a:solidFill>
                    <a:srgbClr val="191B1F"/>
                  </a:solidFill>
                  <a:latin typeface="黑体" panose="02010609060101010101" charset="-122"/>
                  <a:ea typeface="黑体" panose="02010609060101010101" charset="-122"/>
                  <a:cs typeface="黑体" panose="02010609060101010101" charset="-122"/>
                </a:rPr>
                <a:t>＝</a:t>
              </a:r>
              <a:r>
                <a:rPr lang="en-US" altLang="zh-CN" sz="1400" b="0" i="0">
                  <a:solidFill>
                    <a:srgbClr val="191B1F"/>
                  </a:solidFill>
                  <a:latin typeface="黑体" panose="02010609060101010101" charset="-122"/>
                  <a:ea typeface="黑体" panose="02010609060101010101" charset="-122"/>
                  <a:cs typeface="黑体" panose="02010609060101010101" charset="-122"/>
                </a:rPr>
                <a:t>1</a:t>
              </a:r>
              <a:r>
                <a:rPr lang="zh-CN" altLang="en-US" sz="1400" b="0" i="0">
                  <a:solidFill>
                    <a:srgbClr val="191B1F"/>
                  </a:solidFill>
                  <a:latin typeface="黑体" panose="02010609060101010101" charset="-122"/>
                  <a:ea typeface="黑体" panose="02010609060101010101" charset="-122"/>
                  <a:cs typeface="黑体" panose="02010609060101010101" charset="-122"/>
                </a:rPr>
                <a:t>期间输出会随着输入的改变而改变（</a:t>
              </a:r>
              <a:r>
                <a:rPr lang="zh-CN" altLang="en-US" sz="1400" b="0" i="0">
                  <a:solidFill>
                    <a:srgbClr val="191B1F"/>
                  </a:solidFill>
                  <a:highlight>
                    <a:srgbClr val="FFFF00"/>
                  </a:highlight>
                  <a:latin typeface="黑体" panose="02010609060101010101" charset="-122"/>
                  <a:ea typeface="黑体" panose="02010609060101010101" charset="-122"/>
                  <a:cs typeface="黑体" panose="02010609060101010101" charset="-122"/>
                </a:rPr>
                <a:t>空翻</a:t>
              </a:r>
              <a:r>
                <a:rPr lang="zh-CN" altLang="en-US" sz="1400" b="0" i="0">
                  <a:solidFill>
                    <a:srgbClr val="191B1F"/>
                  </a:solidFill>
                  <a:latin typeface="黑体" panose="02010609060101010101" charset="-122"/>
                  <a:ea typeface="黑体" panose="02010609060101010101" charset="-122"/>
                  <a:cs typeface="黑体" panose="02010609060101010101" charset="-122"/>
                </a:rPr>
                <a:t>）。（</a:t>
              </a:r>
              <a:r>
                <a:rPr lang="zh-CN" altLang="en-US" sz="1400" b="0" i="0">
                  <a:solidFill>
                    <a:srgbClr val="191B1F"/>
                  </a:solidFill>
                  <a:highlight>
                    <a:srgbClr val="FFFF00"/>
                  </a:highlight>
                  <a:latin typeface="黑体" panose="02010609060101010101" charset="-122"/>
                  <a:ea typeface="黑体" panose="02010609060101010101" charset="-122"/>
                  <a:cs typeface="黑体" panose="02010609060101010101" charset="-122"/>
                </a:rPr>
                <a:t>钟控</a:t>
              </a:r>
              <a:r>
                <a:rPr lang="zh-CN" altLang="en-US" sz="1400" b="0" i="0">
                  <a:solidFill>
                    <a:srgbClr val="191B1F"/>
                  </a:solidFill>
                  <a:latin typeface="黑体" panose="02010609060101010101" charset="-122"/>
                  <a:ea typeface="黑体" panose="02010609060101010101" charset="-122"/>
                  <a:cs typeface="黑体" panose="02010609060101010101" charset="-122"/>
                </a:rPr>
                <a:t>）</a:t>
              </a:r>
              <a:endParaRPr lang="zh-CN" altLang="en-US" sz="1400" b="0" i="0">
                <a:solidFill>
                  <a:srgbClr val="191B1F"/>
                </a:solidFill>
                <a:latin typeface="黑体" panose="02010609060101010101" charset="-122"/>
                <a:ea typeface="黑体" panose="02010609060101010101" charset="-122"/>
                <a:cs typeface="黑体" panose="02010609060101010101" charset="-122"/>
              </a:endParaRPr>
            </a:p>
            <a:p>
              <a:pPr marL="0" indent="0"/>
              <a:r>
                <a:rPr lang="en-US" altLang="zh-CN" sz="1400" b="0" i="0">
                  <a:solidFill>
                    <a:srgbClr val="191B1F"/>
                  </a:solidFill>
                  <a:latin typeface="黑体" panose="02010609060101010101" charset="-122"/>
                  <a:ea typeface="黑体" panose="02010609060101010101" charset="-122"/>
                  <a:cs typeface="黑体" panose="02010609060101010101" charset="-122"/>
                </a:rPr>
                <a:t>2.</a:t>
              </a:r>
              <a:r>
                <a:rPr lang="zh-CN" altLang="en-US" sz="1400" b="0" i="0">
                  <a:solidFill>
                    <a:srgbClr val="191B1F"/>
                  </a:solidFill>
                  <a:latin typeface="黑体" panose="02010609060101010101" charset="-122"/>
                  <a:ea typeface="黑体" panose="02010609060101010101" charset="-122"/>
                  <a:cs typeface="黑体" panose="02010609060101010101" charset="-122"/>
                </a:rPr>
                <a:t>输入信号需遵守</a:t>
              </a:r>
              <a:r>
                <a:rPr lang="en-US" altLang="zh-CN" sz="1400" b="0" i="0">
                  <a:solidFill>
                    <a:srgbClr val="191B1F"/>
                  </a:solidFill>
                  <a:latin typeface="黑体" panose="02010609060101010101" charset="-122"/>
                  <a:ea typeface="黑体" panose="02010609060101010101" charset="-122"/>
                  <a:cs typeface="黑体" panose="02010609060101010101" charset="-122"/>
                </a:rPr>
                <a:t>S•R=0</a:t>
              </a:r>
              <a:r>
                <a:rPr lang="zh-CN" altLang="en-US" sz="1400" b="0" i="0">
                  <a:solidFill>
                    <a:srgbClr val="191B1F"/>
                  </a:solidFill>
                  <a:highlight>
                    <a:srgbClr val="FFFF00"/>
                  </a:highlight>
                  <a:latin typeface="黑体" panose="02010609060101010101" charset="-122"/>
                  <a:ea typeface="黑体" panose="02010609060101010101" charset="-122"/>
                  <a:cs typeface="黑体" panose="02010609060101010101" charset="-122"/>
                </a:rPr>
                <a:t>约束</a:t>
              </a:r>
              <a:r>
                <a:rPr lang="zh-CN" altLang="en-US" sz="1400" b="0" i="0">
                  <a:solidFill>
                    <a:srgbClr val="191B1F"/>
                  </a:solidFill>
                  <a:latin typeface="黑体" panose="02010609060101010101" charset="-122"/>
                  <a:ea typeface="黑体" panose="02010609060101010101" charset="-122"/>
                  <a:cs typeface="黑体" panose="02010609060101010101" charset="-122"/>
                </a:rPr>
                <a:t>。</a:t>
              </a:r>
              <a:endParaRPr lang="zh-CN" altLang="en-US" sz="1400" b="0" i="0">
                <a:solidFill>
                  <a:srgbClr val="191B1F"/>
                </a:solidFill>
                <a:latin typeface="黑体" panose="02010609060101010101" charset="-122"/>
                <a:ea typeface="黑体" panose="02010609060101010101" charset="-122"/>
                <a:cs typeface="黑体" panose="02010609060101010101" charset="-122"/>
              </a:endParaRPr>
            </a:p>
            <a:p>
              <a:pPr marL="0" indent="0"/>
              <a:r>
                <a:rPr lang="en-US" altLang="zh-CN" sz="1400" b="0" i="0">
                  <a:solidFill>
                    <a:srgbClr val="191B1F"/>
                  </a:solidFill>
                  <a:latin typeface="黑体" panose="02010609060101010101" charset="-122"/>
                  <a:ea typeface="黑体" panose="02010609060101010101" charset="-122"/>
                  <a:cs typeface="黑体" panose="02010609060101010101" charset="-122"/>
                </a:rPr>
                <a:t>R=S=1</a:t>
              </a:r>
              <a:r>
                <a:rPr lang="zh-CN" altLang="en-US" sz="1400" b="0" i="0">
                  <a:solidFill>
                    <a:srgbClr val="191B1F"/>
                  </a:solidFill>
                  <a:latin typeface="黑体" panose="02010609060101010101" charset="-122"/>
                  <a:ea typeface="黑体" panose="02010609060101010101" charset="-122"/>
                  <a:cs typeface="黑体" panose="02010609060101010101" charset="-122"/>
                </a:rPr>
                <a:t>时有</a:t>
              </a:r>
              <a:r>
                <a:rPr lang="zh-CN" altLang="en-US" sz="1400" b="0" i="0">
                  <a:solidFill>
                    <a:srgbClr val="191B1F"/>
                  </a:solidFill>
                  <a:highlight>
                    <a:srgbClr val="FFFF00"/>
                  </a:highlight>
                  <a:latin typeface="黑体" panose="02010609060101010101" charset="-122"/>
                  <a:ea typeface="黑体" panose="02010609060101010101" charset="-122"/>
                  <a:cs typeface="黑体" panose="02010609060101010101" charset="-122"/>
                </a:rPr>
                <a:t>不定态</a:t>
              </a:r>
              <a:r>
                <a:rPr lang="zh-CN" altLang="en-US" sz="1400" b="0" i="0">
                  <a:solidFill>
                    <a:srgbClr val="191B1F"/>
                  </a:solidFill>
                  <a:latin typeface="黑体" panose="02010609060101010101" charset="-122"/>
                  <a:ea typeface="黑体" panose="02010609060101010101" charset="-122"/>
                  <a:cs typeface="黑体" panose="02010609060101010101" charset="-122"/>
                </a:rPr>
                <a:t>。</a:t>
              </a:r>
              <a:endParaRPr lang="zh-CN" altLang="en-US" sz="1400" b="0" i="0">
                <a:solidFill>
                  <a:srgbClr val="191B1F"/>
                </a:solidFill>
                <a:latin typeface="黑体" panose="02010609060101010101" charset="-122"/>
                <a:ea typeface="黑体" panose="02010609060101010101" charset="-122"/>
                <a:cs typeface="黑体" panose="02010609060101010101" charset="-122"/>
              </a:endParaRPr>
            </a:p>
          </p:txBody>
        </p:sp>
      </p:grpSp>
      <p:cxnSp>
        <p:nvCxnSpPr>
          <p:cNvPr id="17" name="直接箭头连接符 16"/>
          <p:cNvCxnSpPr/>
          <p:nvPr/>
        </p:nvCxnSpPr>
        <p:spPr>
          <a:xfrm>
            <a:off x="2871470" y="3422015"/>
            <a:ext cx="657225" cy="0"/>
          </a:xfrm>
          <a:prstGeom prst="straightConnector1">
            <a:avLst/>
          </a:prstGeom>
          <a:ln w="57150">
            <a:tailEnd type="arrow" w="med" len="med"/>
          </a:ln>
        </p:spPr>
        <p:style>
          <a:lnRef idx="3">
            <a:schemeClr val="accent1"/>
          </a:lnRef>
          <a:fillRef idx="0">
            <a:srgbClr val="FFFFFF"/>
          </a:fillRef>
          <a:effectRef idx="0">
            <a:srgbClr val="FFFFFF"/>
          </a:effectRef>
          <a:fontRef idx="minor">
            <a:schemeClr val="tx1"/>
          </a:fontRef>
        </p:style>
      </p:cxnSp>
      <p:grpSp>
        <p:nvGrpSpPr>
          <p:cNvPr id="7" name="组合 6"/>
          <p:cNvGrpSpPr/>
          <p:nvPr/>
        </p:nvGrpSpPr>
        <p:grpSpPr>
          <a:xfrm>
            <a:off x="6196965" y="989965"/>
            <a:ext cx="3207385" cy="3385185"/>
            <a:chOff x="9759" y="1559"/>
            <a:chExt cx="5051" cy="5331"/>
          </a:xfrm>
        </p:grpSpPr>
        <p:sp>
          <p:nvSpPr>
            <p:cNvPr id="18" name="文本框 17"/>
            <p:cNvSpPr txBox="1"/>
            <p:nvPr/>
          </p:nvSpPr>
          <p:spPr>
            <a:xfrm>
              <a:off x="10727" y="1559"/>
              <a:ext cx="4083" cy="531"/>
            </a:xfrm>
            <a:prstGeom prst="rect">
              <a:avLst/>
            </a:prstGeom>
          </p:spPr>
          <p:txBody>
            <a:bodyPr wrap="square">
              <a:spAutoFit/>
            </a:bodyPr>
            <a:p>
              <a:pPr marL="0" indent="0">
                <a:spcAft>
                  <a:spcPct val="60000"/>
                </a:spcAft>
              </a:pPr>
              <a:r>
                <a:rPr lang="zh-CN" altLang="en-US" sz="1600" b="0" i="0">
                  <a:solidFill>
                    <a:schemeClr val="accent1"/>
                  </a:solidFill>
                  <a:latin typeface="黑体" panose="02010609060101010101" charset="-122"/>
                  <a:ea typeface="黑体" panose="02010609060101010101" charset="-122"/>
                  <a:cs typeface="黑体" panose="02010609060101010101" charset="-122"/>
                </a:rPr>
                <a:t>同步</a:t>
              </a:r>
              <a:r>
                <a:rPr lang="en-US" altLang="zh-CN" sz="1600" b="0" i="0">
                  <a:solidFill>
                    <a:schemeClr val="accent1"/>
                  </a:solidFill>
                  <a:latin typeface="黑体" panose="02010609060101010101" charset="-122"/>
                  <a:ea typeface="黑体" panose="02010609060101010101" charset="-122"/>
                  <a:cs typeface="黑体" panose="02010609060101010101" charset="-122"/>
                </a:rPr>
                <a:t>D</a:t>
              </a:r>
              <a:r>
                <a:rPr lang="zh-CN" altLang="en-US" sz="1600" b="0" i="0">
                  <a:solidFill>
                    <a:schemeClr val="accent1"/>
                  </a:solidFill>
                  <a:latin typeface="黑体" panose="02010609060101010101" charset="-122"/>
                  <a:ea typeface="黑体" panose="02010609060101010101" charset="-122"/>
                  <a:cs typeface="黑体" panose="02010609060101010101" charset="-122"/>
                </a:rPr>
                <a:t>触发器</a:t>
              </a:r>
              <a:endParaRPr lang="zh-CN" altLang="en-US" sz="1600" b="0" i="0">
                <a:solidFill>
                  <a:schemeClr val="accent1"/>
                </a:solidFill>
                <a:latin typeface="黑体" panose="02010609060101010101" charset="-122"/>
                <a:ea typeface="黑体" panose="02010609060101010101" charset="-122"/>
                <a:cs typeface="黑体" panose="02010609060101010101" charset="-122"/>
              </a:endParaRPr>
            </a:p>
          </p:txBody>
        </p:sp>
        <p:pic>
          <p:nvPicPr>
            <p:cNvPr id="19" name="图片 18"/>
            <p:cNvPicPr>
              <a:picLocks noChangeAspect="1"/>
            </p:cNvPicPr>
            <p:nvPr/>
          </p:nvPicPr>
          <p:blipFill>
            <a:blip r:embed="rId3"/>
            <a:stretch>
              <a:fillRect/>
            </a:stretch>
          </p:blipFill>
          <p:spPr>
            <a:xfrm>
              <a:off x="10702" y="2128"/>
              <a:ext cx="2171" cy="3079"/>
            </a:xfrm>
            <a:prstGeom prst="rect">
              <a:avLst/>
            </a:prstGeom>
          </p:spPr>
        </p:pic>
        <p:sp>
          <p:nvSpPr>
            <p:cNvPr id="20" name="文本框 19"/>
            <p:cNvSpPr txBox="1"/>
            <p:nvPr/>
          </p:nvSpPr>
          <p:spPr>
            <a:xfrm>
              <a:off x="9759" y="5389"/>
              <a:ext cx="4314" cy="1501"/>
            </a:xfrm>
            <a:prstGeom prst="rect">
              <a:avLst/>
            </a:prstGeom>
          </p:spPr>
          <p:txBody>
            <a:bodyPr wrap="square">
              <a:spAutoFit/>
            </a:bodyPr>
            <a:p>
              <a:pPr marL="0" indent="0"/>
              <a:r>
                <a:rPr lang="en-US" altLang="zh-CN" sz="1400">
                  <a:solidFill>
                    <a:srgbClr val="191B1F"/>
                  </a:solidFill>
                  <a:latin typeface="黑体" panose="02010609060101010101" charset="-122"/>
                  <a:ea typeface="黑体" panose="02010609060101010101" charset="-122"/>
                  <a:cs typeface="黑体" panose="02010609060101010101" charset="-122"/>
                  <a:sym typeface="+mn-ea"/>
                </a:rPr>
                <a:t>1.</a:t>
              </a:r>
              <a:r>
                <a:rPr lang="zh-CN" altLang="en-US" sz="1400" b="0" i="0">
                  <a:solidFill>
                    <a:srgbClr val="191B1F"/>
                  </a:solidFill>
                  <a:latin typeface="黑体" panose="02010609060101010101" charset="-122"/>
                  <a:ea typeface="黑体" panose="02010609060101010101" charset="-122"/>
                  <a:cs typeface="黑体" panose="02010609060101010101" charset="-122"/>
                </a:rPr>
                <a:t>在</a:t>
              </a:r>
              <a:r>
                <a:rPr lang="en-US" altLang="zh-CN" sz="1400" b="0" i="0">
                  <a:solidFill>
                    <a:srgbClr val="191B1F"/>
                  </a:solidFill>
                  <a:latin typeface="黑体" panose="02010609060101010101" charset="-122"/>
                  <a:ea typeface="黑体" panose="02010609060101010101" charset="-122"/>
                  <a:cs typeface="黑体" panose="02010609060101010101" charset="-122"/>
                </a:rPr>
                <a:t>CP</a:t>
              </a:r>
              <a:r>
                <a:rPr lang="zh-CN" altLang="en-US" sz="1400" b="0" i="0">
                  <a:solidFill>
                    <a:srgbClr val="191B1F"/>
                  </a:solidFill>
                  <a:latin typeface="黑体" panose="02010609060101010101" charset="-122"/>
                  <a:ea typeface="黑体" panose="02010609060101010101" charset="-122"/>
                  <a:cs typeface="黑体" panose="02010609060101010101" charset="-122"/>
                </a:rPr>
                <a:t>＝</a:t>
              </a:r>
              <a:r>
                <a:rPr lang="en-US" altLang="zh-CN" sz="1400" b="0" i="0">
                  <a:solidFill>
                    <a:srgbClr val="191B1F"/>
                  </a:solidFill>
                  <a:latin typeface="黑体" panose="02010609060101010101" charset="-122"/>
                  <a:ea typeface="黑体" panose="02010609060101010101" charset="-122"/>
                  <a:cs typeface="黑体" panose="02010609060101010101" charset="-122"/>
                </a:rPr>
                <a:t>1</a:t>
              </a:r>
              <a:r>
                <a:rPr lang="zh-CN" altLang="en-US" sz="1400" b="0" i="0">
                  <a:solidFill>
                    <a:srgbClr val="191B1F"/>
                  </a:solidFill>
                  <a:latin typeface="黑体" panose="02010609060101010101" charset="-122"/>
                  <a:ea typeface="黑体" panose="02010609060101010101" charset="-122"/>
                  <a:cs typeface="黑体" panose="02010609060101010101" charset="-122"/>
                </a:rPr>
                <a:t>期间输出会随着输入的改变而改变</a:t>
              </a:r>
              <a:r>
                <a:rPr lang="zh-CN" altLang="en-US" sz="1400">
                  <a:solidFill>
                    <a:srgbClr val="191B1F"/>
                  </a:solidFill>
                  <a:latin typeface="黑体" panose="02010609060101010101" charset="-122"/>
                  <a:ea typeface="黑体" panose="02010609060101010101" charset="-122"/>
                  <a:cs typeface="黑体" panose="02010609060101010101" charset="-122"/>
                  <a:sym typeface="+mn-ea"/>
                </a:rPr>
                <a:t>（</a:t>
              </a:r>
              <a:r>
                <a:rPr lang="zh-CN" altLang="en-US" sz="1400">
                  <a:solidFill>
                    <a:srgbClr val="191B1F"/>
                  </a:solidFill>
                  <a:highlight>
                    <a:srgbClr val="FFFF00"/>
                  </a:highlight>
                  <a:latin typeface="黑体" panose="02010609060101010101" charset="-122"/>
                  <a:ea typeface="黑体" panose="02010609060101010101" charset="-122"/>
                  <a:cs typeface="黑体" panose="02010609060101010101" charset="-122"/>
                  <a:sym typeface="+mn-ea"/>
                </a:rPr>
                <a:t>空翻</a:t>
              </a:r>
              <a:r>
                <a:rPr lang="zh-CN" altLang="en-US" sz="1400">
                  <a:solidFill>
                    <a:srgbClr val="191B1F"/>
                  </a:solidFill>
                  <a:latin typeface="黑体" panose="02010609060101010101" charset="-122"/>
                  <a:ea typeface="黑体" panose="02010609060101010101" charset="-122"/>
                  <a:cs typeface="黑体" panose="02010609060101010101" charset="-122"/>
                  <a:sym typeface="+mn-ea"/>
                </a:rPr>
                <a:t>）</a:t>
              </a:r>
              <a:r>
                <a:rPr lang="zh-CN" altLang="en-US" sz="1400" b="0" i="0">
                  <a:solidFill>
                    <a:srgbClr val="191B1F"/>
                  </a:solidFill>
                  <a:latin typeface="黑体" panose="02010609060101010101" charset="-122"/>
                  <a:ea typeface="黑体" panose="02010609060101010101" charset="-122"/>
                  <a:cs typeface="黑体" panose="02010609060101010101" charset="-122"/>
                </a:rPr>
                <a:t>。</a:t>
              </a:r>
              <a:endParaRPr lang="zh-CN" altLang="en-US" sz="1400" b="0" i="0">
                <a:solidFill>
                  <a:srgbClr val="191B1F"/>
                </a:solidFill>
                <a:latin typeface="黑体" panose="02010609060101010101" charset="-122"/>
                <a:ea typeface="黑体" panose="02010609060101010101" charset="-122"/>
                <a:cs typeface="黑体" panose="02010609060101010101" charset="-122"/>
              </a:endParaRPr>
            </a:p>
            <a:p>
              <a:pPr marL="0" indent="0"/>
              <a:r>
                <a:rPr lang="en-US" altLang="zh-CN" sz="1400" b="0" i="0">
                  <a:solidFill>
                    <a:srgbClr val="191B1F"/>
                  </a:solidFill>
                  <a:latin typeface="黑体" panose="02010609060101010101" charset="-122"/>
                  <a:ea typeface="黑体" panose="02010609060101010101" charset="-122"/>
                  <a:cs typeface="黑体" panose="02010609060101010101" charset="-122"/>
                </a:rPr>
                <a:t>2.</a:t>
              </a:r>
              <a:r>
                <a:rPr lang="zh-CN" altLang="en-US" sz="1400" b="0" i="0">
                  <a:solidFill>
                    <a:srgbClr val="191B1F"/>
                  </a:solidFill>
                  <a:latin typeface="黑体" panose="02010609060101010101" charset="-122"/>
                  <a:ea typeface="黑体" panose="02010609060101010101" charset="-122"/>
                  <a:cs typeface="黑体" panose="02010609060101010101" charset="-122"/>
                </a:rPr>
                <a:t>根本上避免同步</a:t>
              </a:r>
              <a:r>
                <a:rPr lang="en-US" altLang="zh-CN" sz="1400" b="0" i="0">
                  <a:solidFill>
                    <a:srgbClr val="191B1F"/>
                  </a:solidFill>
                  <a:latin typeface="黑体" panose="02010609060101010101" charset="-122"/>
                  <a:ea typeface="黑体" panose="02010609060101010101" charset="-122"/>
                  <a:cs typeface="黑体" panose="02010609060101010101" charset="-122"/>
                </a:rPr>
                <a:t>RS</a:t>
              </a:r>
              <a:r>
                <a:rPr lang="zh-CN" altLang="en-US" sz="1400" b="0" i="0">
                  <a:solidFill>
                    <a:srgbClr val="191B1F"/>
                  </a:solidFill>
                  <a:latin typeface="黑体" panose="02010609060101010101" charset="-122"/>
                  <a:ea typeface="黑体" panose="02010609060101010101" charset="-122"/>
                  <a:cs typeface="黑体" panose="02010609060101010101" charset="-122"/>
                </a:rPr>
                <a:t>触发器</a:t>
              </a:r>
              <a:r>
                <a:rPr lang="en-US" altLang="zh-CN" sz="1400" b="0" i="0">
                  <a:solidFill>
                    <a:srgbClr val="191B1F"/>
                  </a:solidFill>
                  <a:latin typeface="黑体" panose="02010609060101010101" charset="-122"/>
                  <a:ea typeface="黑体" panose="02010609060101010101" charset="-122"/>
                  <a:cs typeface="黑体" panose="02010609060101010101" charset="-122"/>
                </a:rPr>
                <a:t>RS</a:t>
              </a:r>
              <a:r>
                <a:rPr lang="zh-CN" altLang="en-US" sz="1400" b="0" i="0">
                  <a:solidFill>
                    <a:srgbClr val="191B1F"/>
                  </a:solidFill>
                  <a:latin typeface="黑体" panose="02010609060101010101" charset="-122"/>
                  <a:ea typeface="黑体" panose="02010609060101010101" charset="-122"/>
                  <a:cs typeface="黑体" panose="02010609060101010101" charset="-122"/>
                </a:rPr>
                <a:t>同时为</a:t>
              </a:r>
              <a:r>
                <a:rPr lang="en-US" altLang="zh-CN" sz="1400" b="0" i="0">
                  <a:solidFill>
                    <a:srgbClr val="191B1F"/>
                  </a:solidFill>
                  <a:latin typeface="黑体" panose="02010609060101010101" charset="-122"/>
                  <a:ea typeface="黑体" panose="02010609060101010101" charset="-122"/>
                  <a:cs typeface="黑体" panose="02010609060101010101" charset="-122"/>
                </a:rPr>
                <a:t>1</a:t>
              </a:r>
              <a:r>
                <a:rPr lang="zh-CN" altLang="en-US" sz="1400" b="0" i="0">
                  <a:solidFill>
                    <a:srgbClr val="191B1F"/>
                  </a:solidFill>
                  <a:latin typeface="黑体" panose="02010609060101010101" charset="-122"/>
                  <a:ea typeface="黑体" panose="02010609060101010101" charset="-122"/>
                  <a:cs typeface="黑体" panose="02010609060101010101" charset="-122"/>
                </a:rPr>
                <a:t>的情况。（</a:t>
              </a:r>
              <a:r>
                <a:rPr lang="zh-CN" altLang="en-US" sz="1400" b="0" i="0">
                  <a:solidFill>
                    <a:srgbClr val="191B1F"/>
                  </a:solidFill>
                  <a:highlight>
                    <a:srgbClr val="FFFF00"/>
                  </a:highlight>
                  <a:latin typeface="黑体" panose="02010609060101010101" charset="-122"/>
                  <a:ea typeface="黑体" panose="02010609060101010101" charset="-122"/>
                  <a:cs typeface="黑体" panose="02010609060101010101" charset="-122"/>
                </a:rPr>
                <a:t>解决</a:t>
              </a:r>
              <a:r>
                <a:rPr lang="zh-CN" altLang="en-US" sz="1400" b="0" i="0">
                  <a:solidFill>
                    <a:srgbClr val="191B1F"/>
                  </a:solidFill>
                  <a:highlight>
                    <a:srgbClr val="FFFF00"/>
                  </a:highlight>
                  <a:latin typeface="黑体" panose="02010609060101010101" charset="-122"/>
                  <a:ea typeface="黑体" panose="02010609060101010101" charset="-122"/>
                  <a:cs typeface="黑体" panose="02010609060101010101" charset="-122"/>
                </a:rPr>
                <a:t>了不定态</a:t>
              </a:r>
              <a:r>
                <a:rPr lang="zh-CN" altLang="en-US" sz="1400" b="0" i="0">
                  <a:solidFill>
                    <a:srgbClr val="191B1F"/>
                  </a:solidFill>
                  <a:latin typeface="黑体" panose="02010609060101010101" charset="-122"/>
                  <a:ea typeface="黑体" panose="02010609060101010101" charset="-122"/>
                  <a:cs typeface="黑体" panose="02010609060101010101" charset="-122"/>
                </a:rPr>
                <a:t>）</a:t>
              </a:r>
              <a:endParaRPr lang="zh-CN" altLang="en-US" sz="1400" b="0" i="0">
                <a:solidFill>
                  <a:srgbClr val="191B1F"/>
                </a:solidFill>
                <a:latin typeface="黑体" panose="02010609060101010101" charset="-122"/>
                <a:ea typeface="黑体" panose="02010609060101010101" charset="-122"/>
                <a:cs typeface="黑体" panose="02010609060101010101" charset="-122"/>
              </a:endParaRPr>
            </a:p>
          </p:txBody>
        </p:sp>
      </p:grpSp>
      <p:cxnSp>
        <p:nvCxnSpPr>
          <p:cNvPr id="21" name="直接箭头连接符 20"/>
          <p:cNvCxnSpPr/>
          <p:nvPr/>
        </p:nvCxnSpPr>
        <p:spPr>
          <a:xfrm flipV="1">
            <a:off x="5231765" y="4209415"/>
            <a:ext cx="883920" cy="6985"/>
          </a:xfrm>
          <a:prstGeom prst="straightConnector1">
            <a:avLst/>
          </a:prstGeom>
          <a:ln w="47625">
            <a:tailEnd type="arrow"/>
          </a:ln>
        </p:spPr>
        <p:style>
          <a:lnRef idx="2">
            <a:schemeClr val="accent1"/>
          </a:lnRef>
          <a:fillRef idx="0">
            <a:srgbClr val="FFFFFF"/>
          </a:fillRef>
          <a:effectRef idx="0">
            <a:srgbClr val="FFFFFF"/>
          </a:effectRef>
          <a:fontRef idx="minor">
            <a:schemeClr val="tx1"/>
          </a:fontRef>
        </p:style>
      </p:cxnSp>
      <p:grpSp>
        <p:nvGrpSpPr>
          <p:cNvPr id="9" name="组合 8"/>
          <p:cNvGrpSpPr/>
          <p:nvPr/>
        </p:nvGrpSpPr>
        <p:grpSpPr>
          <a:xfrm>
            <a:off x="206375" y="4375150"/>
            <a:ext cx="5024755" cy="2310765"/>
            <a:chOff x="325" y="6890"/>
            <a:chExt cx="7913" cy="3639"/>
          </a:xfrm>
        </p:grpSpPr>
        <p:sp>
          <p:nvSpPr>
            <p:cNvPr id="24" name="文本框 23"/>
            <p:cNvSpPr txBox="1"/>
            <p:nvPr/>
          </p:nvSpPr>
          <p:spPr>
            <a:xfrm>
              <a:off x="4828" y="7595"/>
              <a:ext cx="3411" cy="2934"/>
            </a:xfrm>
            <a:prstGeom prst="rect">
              <a:avLst/>
            </a:prstGeom>
          </p:spPr>
          <p:txBody>
            <a:bodyPr wrap="square">
              <a:noAutofit/>
            </a:bodyPr>
            <a:p>
              <a:pPr marL="0" indent="0"/>
              <a:r>
                <a:rPr lang="en-US" altLang="zh-CN" sz="1400" b="0" i="0">
                  <a:solidFill>
                    <a:srgbClr val="191B1F"/>
                  </a:solidFill>
                  <a:latin typeface="黑体" panose="02010609060101010101" charset="-122"/>
                  <a:ea typeface="黑体" panose="02010609060101010101" charset="-122"/>
                  <a:cs typeface="黑体" panose="02010609060101010101" charset="-122"/>
                </a:rPr>
                <a:t>1.CP</a:t>
              </a:r>
              <a:r>
                <a:rPr lang="zh-CN" altLang="en-US" sz="1400" b="0" i="0">
                  <a:solidFill>
                    <a:srgbClr val="191B1F"/>
                  </a:solidFill>
                  <a:latin typeface="黑体" panose="02010609060101010101" charset="-122"/>
                  <a:ea typeface="黑体" panose="02010609060101010101" charset="-122"/>
                  <a:cs typeface="黑体" panose="02010609060101010101" charset="-122"/>
                </a:rPr>
                <a:t>通过一个</a:t>
              </a:r>
              <a:r>
                <a:rPr lang="zh-CN" altLang="en-US" sz="1400" b="0" i="0">
                  <a:solidFill>
                    <a:srgbClr val="FF0000"/>
                  </a:solidFill>
                  <a:latin typeface="黑体" panose="02010609060101010101" charset="-122"/>
                  <a:ea typeface="黑体" panose="02010609060101010101" charset="-122"/>
                  <a:cs typeface="黑体" panose="02010609060101010101" charset="-122"/>
                </a:rPr>
                <a:t>非门</a:t>
              </a:r>
              <a:r>
                <a:rPr lang="zh-CN" altLang="en-US" sz="1400" b="0" i="0">
                  <a:solidFill>
                    <a:srgbClr val="191B1F"/>
                  </a:solidFill>
                  <a:latin typeface="黑体" panose="02010609060101010101" charset="-122"/>
                  <a:ea typeface="黑体" panose="02010609060101010101" charset="-122"/>
                  <a:cs typeface="黑体" panose="02010609060101010101" charset="-122"/>
                </a:rPr>
                <a:t>控制两片的工作状态，第一片输出之后，换到第二片工作，就不会出现输出</a:t>
              </a:r>
              <a:r>
                <a:rPr lang="en-US" altLang="zh-CN" sz="1400" b="0" i="0">
                  <a:solidFill>
                    <a:srgbClr val="191B1F"/>
                  </a:solidFill>
                  <a:latin typeface="黑体" panose="02010609060101010101" charset="-122"/>
                  <a:ea typeface="黑体" panose="02010609060101010101" charset="-122"/>
                  <a:cs typeface="黑体" panose="02010609060101010101" charset="-122"/>
                </a:rPr>
                <a:t>Q</a:t>
              </a:r>
              <a:r>
                <a:rPr lang="zh-CN" altLang="en-US" sz="1400" b="0" i="0">
                  <a:solidFill>
                    <a:srgbClr val="191B1F"/>
                  </a:solidFill>
                  <a:latin typeface="黑体" panose="02010609060101010101" charset="-122"/>
                  <a:ea typeface="黑体" panose="02010609060101010101" charset="-122"/>
                  <a:cs typeface="黑体" panose="02010609060101010101" charset="-122"/>
                </a:rPr>
                <a:t>信号的不稳定。（</a:t>
              </a:r>
              <a:r>
                <a:rPr lang="zh-CN" altLang="en-US" sz="1400" b="0" i="0">
                  <a:solidFill>
                    <a:srgbClr val="191B1F"/>
                  </a:solidFill>
                  <a:latin typeface="黑体" panose="02010609060101010101" charset="-122"/>
                  <a:ea typeface="黑体" panose="02010609060101010101" charset="-122"/>
                  <a:cs typeface="黑体" panose="02010609060101010101" charset="-122"/>
                </a:rPr>
                <a:t>主从）</a:t>
              </a:r>
              <a:endParaRPr lang="zh-CN" altLang="en-US" sz="1400" b="0" i="0">
                <a:solidFill>
                  <a:srgbClr val="191B1F"/>
                </a:solidFill>
                <a:latin typeface="黑体" panose="02010609060101010101" charset="-122"/>
                <a:ea typeface="黑体" panose="02010609060101010101" charset="-122"/>
                <a:cs typeface="黑体" panose="02010609060101010101" charset="-122"/>
              </a:endParaRPr>
            </a:p>
            <a:p>
              <a:pPr marL="0" indent="0"/>
              <a:r>
                <a:rPr lang="en-US" altLang="zh-CN" sz="1400" b="0" i="0">
                  <a:solidFill>
                    <a:srgbClr val="191B1F"/>
                  </a:solidFill>
                  <a:latin typeface="黑体" panose="02010609060101010101" charset="-122"/>
                  <a:ea typeface="黑体" panose="02010609060101010101" charset="-122"/>
                  <a:cs typeface="黑体" panose="02010609060101010101" charset="-122"/>
                </a:rPr>
                <a:t>2.</a:t>
              </a:r>
              <a:r>
                <a:rPr lang="zh-CN" altLang="en-US" sz="1400" b="0" i="0">
                  <a:solidFill>
                    <a:srgbClr val="191B1F"/>
                  </a:solidFill>
                  <a:latin typeface="黑体" panose="02010609060101010101" charset="-122"/>
                  <a:ea typeface="黑体" panose="02010609060101010101" charset="-122"/>
                  <a:cs typeface="黑体" panose="02010609060101010101" charset="-122"/>
                </a:rPr>
                <a:t>无</a:t>
              </a:r>
              <a:r>
                <a:rPr lang="en-US" altLang="zh-CN" sz="1400">
                  <a:solidFill>
                    <a:srgbClr val="191B1F"/>
                  </a:solidFill>
                  <a:latin typeface="黑体" panose="02010609060101010101" charset="-122"/>
                  <a:ea typeface="黑体" panose="02010609060101010101" charset="-122"/>
                  <a:cs typeface="黑体" panose="02010609060101010101" charset="-122"/>
                  <a:sym typeface="+mn-ea"/>
                </a:rPr>
                <a:t>R=S=1</a:t>
              </a:r>
              <a:r>
                <a:rPr lang="zh-CN" altLang="en-US" sz="1400">
                  <a:solidFill>
                    <a:srgbClr val="191B1F"/>
                  </a:solidFill>
                  <a:latin typeface="黑体" panose="02010609060101010101" charset="-122"/>
                  <a:ea typeface="黑体" panose="02010609060101010101" charset="-122"/>
                  <a:cs typeface="黑体" panose="02010609060101010101" charset="-122"/>
                  <a:sym typeface="+mn-ea"/>
                </a:rPr>
                <a:t>限制。当</a:t>
              </a:r>
              <a:r>
                <a:rPr lang="en-US" altLang="zh-CN" sz="1400">
                  <a:solidFill>
                    <a:srgbClr val="191B1F"/>
                  </a:solidFill>
                  <a:latin typeface="黑体" panose="02010609060101010101" charset="-122"/>
                  <a:ea typeface="黑体" panose="02010609060101010101" charset="-122"/>
                  <a:cs typeface="黑体" panose="02010609060101010101" charset="-122"/>
                  <a:sym typeface="+mn-ea"/>
                </a:rPr>
                <a:t>J=K=1</a:t>
              </a:r>
              <a:r>
                <a:rPr lang="zh-CN" altLang="en-US" sz="1400">
                  <a:solidFill>
                    <a:srgbClr val="191B1F"/>
                  </a:solidFill>
                  <a:latin typeface="黑体" panose="02010609060101010101" charset="-122"/>
                  <a:ea typeface="黑体" panose="02010609060101010101" charset="-122"/>
                  <a:cs typeface="黑体" panose="02010609060101010101" charset="-122"/>
                  <a:sym typeface="+mn-ea"/>
                </a:rPr>
                <a:t>时会翻转而不是不定态。（</a:t>
              </a:r>
              <a:r>
                <a:rPr lang="en-US" altLang="zh-CN" sz="1400">
                  <a:solidFill>
                    <a:srgbClr val="191B1F"/>
                  </a:solidFill>
                  <a:latin typeface="黑体" panose="02010609060101010101" charset="-122"/>
                  <a:ea typeface="黑体" panose="02010609060101010101" charset="-122"/>
                  <a:cs typeface="黑体" panose="02010609060101010101" charset="-122"/>
                  <a:sym typeface="+mn-ea"/>
                </a:rPr>
                <a:t>JK</a:t>
              </a:r>
              <a:r>
                <a:rPr lang="zh-CN" altLang="en-US" sz="1400">
                  <a:solidFill>
                    <a:srgbClr val="191B1F"/>
                  </a:solidFill>
                  <a:latin typeface="黑体" panose="02010609060101010101" charset="-122"/>
                  <a:ea typeface="黑体" panose="02010609060101010101" charset="-122"/>
                  <a:cs typeface="黑体" panose="02010609060101010101" charset="-122"/>
                  <a:sym typeface="+mn-ea"/>
                </a:rPr>
                <a:t>）</a:t>
              </a:r>
              <a:endParaRPr lang="en-US" altLang="zh-CN" sz="1400" b="0" i="0">
                <a:solidFill>
                  <a:srgbClr val="191B1F"/>
                </a:solidFill>
                <a:latin typeface="黑体" panose="02010609060101010101" charset="-122"/>
                <a:ea typeface="黑体" panose="02010609060101010101" charset="-122"/>
                <a:cs typeface="黑体" panose="02010609060101010101" charset="-122"/>
              </a:endParaRPr>
            </a:p>
          </p:txBody>
        </p:sp>
        <p:sp>
          <p:nvSpPr>
            <p:cNvPr id="25" name="文本框 24"/>
            <p:cNvSpPr txBox="1"/>
            <p:nvPr/>
          </p:nvSpPr>
          <p:spPr>
            <a:xfrm>
              <a:off x="1029" y="6890"/>
              <a:ext cx="4067" cy="1160"/>
            </a:xfrm>
            <a:prstGeom prst="rect">
              <a:avLst/>
            </a:prstGeom>
          </p:spPr>
          <p:txBody>
            <a:bodyPr wrap="square">
              <a:spAutoFit/>
            </a:bodyPr>
            <a:p>
              <a:pPr marL="0" indent="0">
                <a:spcAft>
                  <a:spcPct val="60000"/>
                </a:spcAft>
              </a:pPr>
              <a:r>
                <a:rPr lang="en-US" altLang="zh-CN" sz="1600" b="0" i="0">
                  <a:solidFill>
                    <a:schemeClr val="accent1"/>
                  </a:solidFill>
                  <a:latin typeface="黑体" panose="02010609060101010101" charset="-122"/>
                  <a:ea typeface="黑体" panose="02010609060101010101" charset="-122"/>
                  <a:cs typeface="黑体" panose="02010609060101010101" charset="-122"/>
                </a:rPr>
                <a:t>JK </a:t>
              </a:r>
              <a:r>
                <a:rPr lang="zh-CN" altLang="en-US" sz="1600" b="0" i="0">
                  <a:solidFill>
                    <a:schemeClr val="accent1"/>
                  </a:solidFill>
                  <a:latin typeface="黑体" panose="02010609060101010101" charset="-122"/>
                  <a:ea typeface="黑体" panose="02010609060101010101" charset="-122"/>
                  <a:cs typeface="黑体" panose="02010609060101010101" charset="-122"/>
                </a:rPr>
                <a:t>主从</a:t>
              </a:r>
              <a:r>
                <a:rPr lang="zh-CN" altLang="en-US" sz="1600">
                  <a:solidFill>
                    <a:schemeClr val="accent1"/>
                  </a:solidFill>
                  <a:latin typeface="黑体" panose="02010609060101010101" charset="-122"/>
                  <a:ea typeface="黑体" panose="02010609060101010101" charset="-122"/>
                  <a:cs typeface="黑体" panose="02010609060101010101" charset="-122"/>
                  <a:sym typeface="+mn-ea"/>
                </a:rPr>
                <a:t>触发器</a:t>
              </a:r>
              <a:endParaRPr lang="zh-CN" altLang="en-US" sz="1600" b="0" i="0">
                <a:solidFill>
                  <a:schemeClr val="accent1"/>
                </a:solidFill>
                <a:latin typeface="黑体" panose="02010609060101010101" charset="-122"/>
                <a:ea typeface="黑体" panose="02010609060101010101" charset="-122"/>
                <a:cs typeface="黑体" panose="02010609060101010101" charset="-122"/>
              </a:endParaRPr>
            </a:p>
            <a:p>
              <a:pPr marL="0" indent="0">
                <a:spcAft>
                  <a:spcPct val="60000"/>
                </a:spcAft>
              </a:pPr>
              <a:endParaRPr lang="zh-CN" altLang="en-US" sz="1600" b="0" i="0">
                <a:solidFill>
                  <a:schemeClr val="accent1"/>
                </a:solidFill>
                <a:latin typeface="黑体" panose="02010609060101010101" charset="-122"/>
                <a:ea typeface="黑体" panose="02010609060101010101" charset="-122"/>
                <a:cs typeface="黑体" panose="02010609060101010101" charset="-122"/>
              </a:endParaRPr>
            </a:p>
          </p:txBody>
        </p:sp>
        <p:pic>
          <p:nvPicPr>
            <p:cNvPr id="26" name="图片 25"/>
            <p:cNvPicPr>
              <a:picLocks noChangeAspect="1"/>
            </p:cNvPicPr>
            <p:nvPr/>
          </p:nvPicPr>
          <p:blipFill>
            <a:blip r:embed="rId4"/>
            <a:stretch>
              <a:fillRect/>
            </a:stretch>
          </p:blipFill>
          <p:spPr>
            <a:xfrm>
              <a:off x="325" y="7692"/>
              <a:ext cx="4337" cy="2646"/>
            </a:xfrm>
            <a:prstGeom prst="rect">
              <a:avLst/>
            </a:prstGeom>
          </p:spPr>
        </p:pic>
      </p:grpSp>
      <p:sp>
        <p:nvSpPr>
          <p:cNvPr id="27" name="文本框 26"/>
          <p:cNvSpPr txBox="1"/>
          <p:nvPr/>
        </p:nvSpPr>
        <p:spPr>
          <a:xfrm>
            <a:off x="6890385" y="4490720"/>
            <a:ext cx="923925" cy="337185"/>
          </a:xfrm>
          <a:prstGeom prst="rect">
            <a:avLst/>
          </a:prstGeom>
        </p:spPr>
        <p:txBody>
          <a:bodyPr wrap="square">
            <a:spAutoFit/>
          </a:bodyPr>
          <a:p>
            <a:pPr marL="0" indent="0">
              <a:spcAft>
                <a:spcPct val="60000"/>
              </a:spcAft>
            </a:pPr>
            <a:r>
              <a:rPr lang="en-US" altLang="zh-CN" sz="1600" b="0" i="0">
                <a:solidFill>
                  <a:schemeClr val="accent1"/>
                </a:solidFill>
                <a:latin typeface="黑体" panose="02010609060101010101" charset="-122"/>
                <a:ea typeface="黑体" panose="02010609060101010101" charset="-122"/>
                <a:cs typeface="黑体" panose="02010609060101010101" charset="-122"/>
              </a:rPr>
              <a:t>T</a:t>
            </a:r>
            <a:r>
              <a:rPr lang="zh-CN" altLang="en-US" sz="1600">
                <a:solidFill>
                  <a:schemeClr val="accent1"/>
                </a:solidFill>
                <a:latin typeface="黑体" panose="02010609060101010101" charset="-122"/>
                <a:ea typeface="黑体" panose="02010609060101010101" charset="-122"/>
                <a:cs typeface="黑体" panose="02010609060101010101" charset="-122"/>
                <a:sym typeface="+mn-ea"/>
              </a:rPr>
              <a:t>触发器</a:t>
            </a:r>
            <a:endParaRPr lang="zh-CN" altLang="en-US" sz="1600" b="0" i="0">
              <a:solidFill>
                <a:schemeClr val="accent1"/>
              </a:solidFill>
              <a:latin typeface="黑体" panose="02010609060101010101" charset="-122"/>
              <a:ea typeface="黑体" panose="02010609060101010101" charset="-122"/>
              <a:cs typeface="黑体" panose="02010609060101010101" charset="-122"/>
            </a:endParaRPr>
          </a:p>
        </p:txBody>
      </p:sp>
      <p:cxnSp>
        <p:nvCxnSpPr>
          <p:cNvPr id="28" name="直接箭头连接符 27"/>
          <p:cNvCxnSpPr/>
          <p:nvPr/>
        </p:nvCxnSpPr>
        <p:spPr>
          <a:xfrm flipV="1">
            <a:off x="5231765" y="5271770"/>
            <a:ext cx="711200" cy="6985"/>
          </a:xfrm>
          <a:prstGeom prst="straightConnector1">
            <a:avLst/>
          </a:prstGeom>
          <a:ln w="47625">
            <a:tailEnd type="arrow"/>
          </a:ln>
        </p:spPr>
        <p:style>
          <a:lnRef idx="2">
            <a:schemeClr val="accent1"/>
          </a:lnRef>
          <a:fillRef idx="0">
            <a:srgbClr val="FFFFFF"/>
          </a:fillRef>
          <a:effectRef idx="0">
            <a:srgbClr val="FFFFFF"/>
          </a:effectRef>
          <a:fontRef idx="minor">
            <a:schemeClr val="tx1"/>
          </a:fontRef>
        </p:style>
      </p:cxnSp>
      <p:cxnSp>
        <p:nvCxnSpPr>
          <p:cNvPr id="29" name="直接箭头连接符 28"/>
          <p:cNvCxnSpPr/>
          <p:nvPr/>
        </p:nvCxnSpPr>
        <p:spPr>
          <a:xfrm>
            <a:off x="3990975" y="4375150"/>
            <a:ext cx="0" cy="447675"/>
          </a:xfrm>
          <a:prstGeom prst="straightConnector1">
            <a:avLst/>
          </a:prstGeom>
          <a:ln w="47625">
            <a:tailEnd type="arrow"/>
          </a:ln>
        </p:spPr>
        <p:style>
          <a:lnRef idx="2">
            <a:schemeClr val="accent1"/>
          </a:lnRef>
          <a:fillRef idx="0">
            <a:srgbClr val="FFFFFF"/>
          </a:fillRef>
          <a:effectRef idx="0">
            <a:srgbClr val="FFFFFF"/>
          </a:effectRef>
          <a:fontRef idx="minor">
            <a:schemeClr val="tx1"/>
          </a:fontRef>
        </p:style>
      </p:cxnSp>
      <p:sp>
        <p:nvSpPr>
          <p:cNvPr id="30" name="文本框 29"/>
          <p:cNvSpPr txBox="1"/>
          <p:nvPr/>
        </p:nvSpPr>
        <p:spPr>
          <a:xfrm>
            <a:off x="6196965" y="4827905"/>
            <a:ext cx="2310765" cy="1843405"/>
          </a:xfrm>
          <a:prstGeom prst="rect">
            <a:avLst/>
          </a:prstGeom>
        </p:spPr>
        <p:txBody>
          <a:bodyPr wrap="square">
            <a:noAutofit/>
          </a:bodyPr>
          <a:p>
            <a:pPr marL="0" indent="0"/>
            <a:r>
              <a:rPr lang="zh-CN" altLang="en-US" sz="1400" b="0" i="0">
                <a:solidFill>
                  <a:srgbClr val="191B1F"/>
                </a:solidFill>
                <a:latin typeface="黑体" panose="02010609060101010101" charset="-122"/>
                <a:ea typeface="黑体" panose="02010609060101010101" charset="-122"/>
                <a:cs typeface="黑体" panose="02010609060101010101" charset="-122"/>
              </a:rPr>
              <a:t>直接连接</a:t>
            </a:r>
            <a:r>
              <a:rPr lang="en-US" altLang="zh-CN" sz="1400" b="0" i="0">
                <a:solidFill>
                  <a:srgbClr val="191B1F"/>
                </a:solidFill>
                <a:latin typeface="黑体" panose="02010609060101010101" charset="-122"/>
                <a:ea typeface="黑体" panose="02010609060101010101" charset="-122"/>
                <a:cs typeface="黑体" panose="02010609060101010101" charset="-122"/>
              </a:rPr>
              <a:t>J</a:t>
            </a:r>
            <a:r>
              <a:rPr lang="zh-CN" altLang="en-US" sz="1400" b="0" i="0">
                <a:solidFill>
                  <a:srgbClr val="191B1F"/>
                </a:solidFill>
                <a:latin typeface="黑体" panose="02010609060101010101" charset="-122"/>
                <a:ea typeface="黑体" panose="02010609060101010101" charset="-122"/>
                <a:cs typeface="黑体" panose="02010609060101010101" charset="-122"/>
              </a:rPr>
              <a:t>和</a:t>
            </a:r>
            <a:r>
              <a:rPr lang="en-US" altLang="zh-CN" sz="1400" b="0" i="0">
                <a:solidFill>
                  <a:srgbClr val="191B1F"/>
                </a:solidFill>
                <a:latin typeface="黑体" panose="02010609060101010101" charset="-122"/>
                <a:ea typeface="黑体" panose="02010609060101010101" charset="-122"/>
                <a:cs typeface="黑体" panose="02010609060101010101" charset="-122"/>
              </a:rPr>
              <a:t>K</a:t>
            </a:r>
            <a:r>
              <a:rPr lang="zh-CN" altLang="en-US" sz="1400" b="0" i="0">
                <a:solidFill>
                  <a:srgbClr val="191B1F"/>
                </a:solidFill>
                <a:latin typeface="黑体" panose="02010609060101010101" charset="-122"/>
                <a:ea typeface="黑体" panose="02010609060101010101" charset="-122"/>
                <a:cs typeface="黑体" panose="02010609060101010101" charset="-122"/>
              </a:rPr>
              <a:t>就构成了</a:t>
            </a:r>
            <a:r>
              <a:rPr lang="en-US" altLang="zh-CN" sz="1400" b="0" i="0">
                <a:solidFill>
                  <a:srgbClr val="191B1F"/>
                </a:solidFill>
                <a:latin typeface="黑体" panose="02010609060101010101" charset="-122"/>
                <a:ea typeface="黑体" panose="02010609060101010101" charset="-122"/>
                <a:cs typeface="黑体" panose="02010609060101010101" charset="-122"/>
              </a:rPr>
              <a:t>T</a:t>
            </a:r>
            <a:r>
              <a:rPr lang="zh-CN" altLang="en-US" sz="1400" b="0" i="0">
                <a:solidFill>
                  <a:srgbClr val="191B1F"/>
                </a:solidFill>
                <a:latin typeface="黑体" panose="02010609060101010101" charset="-122"/>
                <a:ea typeface="黑体" panose="02010609060101010101" charset="-122"/>
                <a:cs typeface="黑体" panose="02010609060101010101" charset="-122"/>
              </a:rPr>
              <a:t>触发器。</a:t>
            </a:r>
            <a:endParaRPr lang="zh-CN" altLang="en-US" sz="1400" b="0" i="0">
              <a:solidFill>
                <a:srgbClr val="191B1F"/>
              </a:solidFill>
              <a:latin typeface="黑体" panose="02010609060101010101" charset="-122"/>
              <a:ea typeface="黑体" panose="02010609060101010101" charset="-122"/>
              <a:cs typeface="黑体" panose="02010609060101010101" charset="-122"/>
            </a:endParaRPr>
          </a:p>
          <a:p>
            <a:pPr marL="0" indent="0"/>
            <a:r>
              <a:rPr lang="en-US" altLang="zh-CN" sz="1400" b="0" i="0">
                <a:solidFill>
                  <a:srgbClr val="191B1F"/>
                </a:solidFill>
                <a:latin typeface="黑体" panose="02010609060101010101" charset="-122"/>
                <a:ea typeface="黑体" panose="02010609060101010101" charset="-122"/>
                <a:cs typeface="黑体" panose="02010609060101010101" charset="-122"/>
              </a:rPr>
              <a:t>1.T=1</a:t>
            </a:r>
            <a:r>
              <a:rPr lang="zh-CN" altLang="en-US" sz="1400" b="0" i="0">
                <a:solidFill>
                  <a:srgbClr val="191B1F"/>
                </a:solidFill>
                <a:latin typeface="黑体" panose="02010609060101010101" charset="-122"/>
                <a:ea typeface="黑体" panose="02010609060101010101" charset="-122"/>
                <a:cs typeface="黑体" panose="02010609060101010101" charset="-122"/>
              </a:rPr>
              <a:t>，</a:t>
            </a:r>
            <a:r>
              <a:rPr lang="en-US" altLang="zh-CN" sz="1400" b="0" i="0">
                <a:solidFill>
                  <a:srgbClr val="191B1F"/>
                </a:solidFill>
                <a:latin typeface="黑体" panose="02010609060101010101" charset="-122"/>
                <a:ea typeface="黑体" panose="02010609060101010101" charset="-122"/>
                <a:cs typeface="黑体" panose="02010609060101010101" charset="-122"/>
              </a:rPr>
              <a:t>J=K=1</a:t>
            </a:r>
            <a:r>
              <a:rPr lang="zh-CN" altLang="en-US" sz="1400" b="0" i="0">
                <a:solidFill>
                  <a:srgbClr val="191B1F"/>
                </a:solidFill>
                <a:latin typeface="黑体" panose="02010609060101010101" charset="-122"/>
                <a:ea typeface="黑体" panose="02010609060101010101" charset="-122"/>
                <a:cs typeface="黑体" panose="02010609060101010101" charset="-122"/>
              </a:rPr>
              <a:t>，</a:t>
            </a:r>
            <a:r>
              <a:rPr lang="zh-CN" altLang="en-US" sz="1400" b="0" i="0">
                <a:solidFill>
                  <a:srgbClr val="191B1F"/>
                </a:solidFill>
                <a:latin typeface="黑体" panose="02010609060101010101" charset="-122"/>
                <a:ea typeface="黑体" panose="02010609060101010101" charset="-122"/>
                <a:cs typeface="黑体" panose="02010609060101010101" charset="-122"/>
              </a:rPr>
              <a:t>翻转</a:t>
            </a:r>
            <a:endParaRPr lang="zh-CN" altLang="en-US" sz="1400" b="0" i="0">
              <a:solidFill>
                <a:srgbClr val="191B1F"/>
              </a:solidFill>
              <a:latin typeface="黑体" panose="02010609060101010101" charset="-122"/>
              <a:ea typeface="黑体" panose="02010609060101010101" charset="-122"/>
              <a:cs typeface="黑体" panose="02010609060101010101" charset="-122"/>
            </a:endParaRPr>
          </a:p>
          <a:p>
            <a:pPr marL="0" indent="0"/>
            <a:r>
              <a:rPr lang="en-US" altLang="zh-CN" sz="1400" b="0" i="0">
                <a:solidFill>
                  <a:srgbClr val="191B1F"/>
                </a:solidFill>
                <a:latin typeface="黑体" panose="02010609060101010101" charset="-122"/>
                <a:ea typeface="黑体" panose="02010609060101010101" charset="-122"/>
                <a:cs typeface="黑体" panose="02010609060101010101" charset="-122"/>
              </a:rPr>
              <a:t>2.T=0</a:t>
            </a:r>
            <a:r>
              <a:rPr lang="zh-CN" altLang="en-US" sz="1400" b="0" i="0">
                <a:solidFill>
                  <a:srgbClr val="191B1F"/>
                </a:solidFill>
                <a:latin typeface="黑体" panose="02010609060101010101" charset="-122"/>
                <a:ea typeface="黑体" panose="02010609060101010101" charset="-122"/>
                <a:cs typeface="黑体" panose="02010609060101010101" charset="-122"/>
              </a:rPr>
              <a:t>，</a:t>
            </a:r>
            <a:r>
              <a:rPr lang="en-US" altLang="zh-CN" sz="1400" b="0" i="0">
                <a:solidFill>
                  <a:srgbClr val="191B1F"/>
                </a:solidFill>
                <a:latin typeface="黑体" panose="02010609060101010101" charset="-122"/>
                <a:ea typeface="黑体" panose="02010609060101010101" charset="-122"/>
                <a:cs typeface="黑体" panose="02010609060101010101" charset="-122"/>
              </a:rPr>
              <a:t>J=K=0</a:t>
            </a:r>
            <a:r>
              <a:rPr lang="zh-CN" altLang="en-US" sz="1400" b="0" i="0">
                <a:solidFill>
                  <a:srgbClr val="191B1F"/>
                </a:solidFill>
                <a:latin typeface="黑体" panose="02010609060101010101" charset="-122"/>
                <a:ea typeface="黑体" panose="02010609060101010101" charset="-122"/>
                <a:cs typeface="黑体" panose="02010609060101010101" charset="-122"/>
              </a:rPr>
              <a:t>，</a:t>
            </a:r>
            <a:r>
              <a:rPr lang="zh-CN" altLang="en-US" sz="1400" b="0" i="0">
                <a:solidFill>
                  <a:srgbClr val="191B1F"/>
                </a:solidFill>
                <a:latin typeface="黑体" panose="02010609060101010101" charset="-122"/>
                <a:ea typeface="黑体" panose="02010609060101010101" charset="-122"/>
                <a:cs typeface="黑体" panose="02010609060101010101" charset="-122"/>
              </a:rPr>
              <a:t>保持</a:t>
            </a:r>
            <a:endParaRPr lang="zh-CN" altLang="en-US" sz="1400" b="0" i="0">
              <a:solidFill>
                <a:srgbClr val="191B1F"/>
              </a:solidFill>
              <a:latin typeface="黑体" panose="02010609060101010101" charset="-122"/>
              <a:ea typeface="黑体" panose="02010609060101010101" charset="-122"/>
              <a:cs typeface="黑体" panose="02010609060101010101" charset="-122"/>
            </a:endParaRPr>
          </a:p>
          <a:p>
            <a:pPr marL="0" indent="0"/>
            <a:endParaRPr lang="zh-CN" altLang="en-US" sz="1400" b="0" i="0">
              <a:solidFill>
                <a:srgbClr val="191B1F"/>
              </a:solidFill>
              <a:latin typeface="黑体" panose="02010609060101010101" charset="-122"/>
              <a:ea typeface="黑体" panose="02010609060101010101" charset="-122"/>
              <a:cs typeface="黑体" panose="02010609060101010101" charset="-122"/>
            </a:endParaRPr>
          </a:p>
          <a:p>
            <a:pPr marL="0" indent="0"/>
            <a:r>
              <a:rPr lang="en-US" altLang="zh-CN" sz="1400" b="0" i="0">
                <a:solidFill>
                  <a:srgbClr val="191B1F"/>
                </a:solidFill>
                <a:latin typeface="黑体" panose="02010609060101010101" charset="-122"/>
                <a:ea typeface="黑体" panose="02010609060101010101" charset="-122"/>
                <a:cs typeface="黑体" panose="02010609060101010101" charset="-122"/>
              </a:rPr>
              <a:t>T’</a:t>
            </a:r>
            <a:r>
              <a:rPr lang="zh-CN" altLang="en-US" sz="1400" b="0" i="0">
                <a:solidFill>
                  <a:srgbClr val="191B1F"/>
                </a:solidFill>
                <a:latin typeface="黑体" panose="02010609060101010101" charset="-122"/>
                <a:ea typeface="黑体" panose="02010609060101010101" charset="-122"/>
                <a:cs typeface="黑体" panose="02010609060101010101" charset="-122"/>
              </a:rPr>
              <a:t>触发器</a:t>
            </a:r>
            <a:endParaRPr lang="zh-CN" altLang="en-US" sz="1400" b="0" i="0">
              <a:solidFill>
                <a:srgbClr val="191B1F"/>
              </a:solidFill>
              <a:latin typeface="黑体" panose="02010609060101010101" charset="-122"/>
              <a:ea typeface="黑体" panose="02010609060101010101" charset="-122"/>
              <a:cs typeface="黑体" panose="02010609060101010101" charset="-122"/>
            </a:endParaRPr>
          </a:p>
          <a:p>
            <a:pPr marL="0" indent="0"/>
            <a:r>
              <a:rPr lang="en-US" altLang="zh-CN" sz="1400" b="0" i="0">
                <a:solidFill>
                  <a:srgbClr val="191B1F"/>
                </a:solidFill>
                <a:latin typeface="黑体" panose="02010609060101010101" charset="-122"/>
                <a:ea typeface="黑体" panose="02010609060101010101" charset="-122"/>
                <a:cs typeface="黑体" panose="02010609060101010101" charset="-122"/>
              </a:rPr>
              <a:t>T</a:t>
            </a:r>
            <a:r>
              <a:rPr lang="zh-CN" altLang="en-US" sz="1400" b="0" i="0">
                <a:solidFill>
                  <a:srgbClr val="191B1F"/>
                </a:solidFill>
                <a:latin typeface="黑体" panose="02010609060101010101" charset="-122"/>
                <a:ea typeface="黑体" panose="02010609060101010101" charset="-122"/>
                <a:cs typeface="黑体" panose="02010609060101010101" charset="-122"/>
              </a:rPr>
              <a:t>恒接高电平</a:t>
            </a:r>
            <a:r>
              <a:rPr lang="en-US" altLang="zh-CN" sz="1400" b="0" i="0">
                <a:solidFill>
                  <a:srgbClr val="191B1F"/>
                </a:solidFill>
                <a:latin typeface="黑体" panose="02010609060101010101" charset="-122"/>
                <a:ea typeface="黑体" panose="02010609060101010101" charset="-122"/>
                <a:cs typeface="黑体" panose="02010609060101010101" charset="-122"/>
              </a:rPr>
              <a:t>-&gt;</a:t>
            </a:r>
            <a:r>
              <a:rPr lang="zh-CN" altLang="en-US" sz="1400" b="0" i="0">
                <a:solidFill>
                  <a:srgbClr val="191B1F"/>
                </a:solidFill>
                <a:latin typeface="黑体" panose="02010609060101010101" charset="-122"/>
                <a:ea typeface="黑体" panose="02010609060101010101" charset="-122"/>
                <a:cs typeface="黑体" panose="02010609060101010101" charset="-122"/>
              </a:rPr>
              <a:t>随时钟信号</a:t>
            </a:r>
            <a:r>
              <a:rPr lang="zh-CN" altLang="en-US" sz="1400" b="0" i="0">
                <a:solidFill>
                  <a:srgbClr val="191B1F"/>
                </a:solidFill>
                <a:latin typeface="黑体" panose="02010609060101010101" charset="-122"/>
                <a:ea typeface="黑体" panose="02010609060101010101" charset="-122"/>
                <a:cs typeface="黑体" panose="02010609060101010101" charset="-122"/>
              </a:rPr>
              <a:t>不断反转</a:t>
            </a:r>
            <a:endParaRPr lang="zh-CN" altLang="en-US" sz="1400" b="0" i="0">
              <a:solidFill>
                <a:srgbClr val="191B1F"/>
              </a:solidFill>
              <a:latin typeface="黑体" panose="02010609060101010101" charset="-122"/>
              <a:ea typeface="黑体" panose="02010609060101010101" charset="-122"/>
              <a:cs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par>
                                <p:cTn id="13" presetID="22" presetClass="entr" presetSubtype="8"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left)">
                                      <p:cBhvr>
                                        <p:cTn id="20" dur="500"/>
                                        <p:tgtEl>
                                          <p:spTgt spid="21"/>
                                        </p:tgtEl>
                                      </p:cBhvr>
                                    </p:animEffect>
                                  </p:childTnLst>
                                </p:cTn>
                              </p:par>
                              <p:par>
                                <p:cTn id="21" presetID="22" presetClass="entr" presetSubtype="8"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up)">
                                      <p:cBhvr>
                                        <p:cTn id="28" dur="500"/>
                                        <p:tgtEl>
                                          <p:spTgt spid="29"/>
                                        </p:tgtEl>
                                      </p:cBhvr>
                                    </p:animEffect>
                                  </p:childTnLst>
                                </p:cTn>
                              </p:par>
                              <p:par>
                                <p:cTn id="29" presetID="22" presetClass="entr" presetSubtype="1"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up)">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left)">
                                      <p:cBhvr>
                                        <p:cTn id="39" dur="500"/>
                                        <p:tgtEl>
                                          <p:spTgt spid="27"/>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left)">
                                      <p:cBhvr>
                                        <p:cTn id="4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0" grpId="0"/>
      <p:bldP spid="27" grpId="1"/>
      <p:bldP spid="30"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2"/>
          </p:nvPr>
        </p:nvSpPr>
        <p:spPr/>
        <p:txBody>
          <a:bodyPr/>
          <a:p>
            <a:r>
              <a:rPr lang="en-US" altLang="zh-CN">
                <a:sym typeface="+mn-ea"/>
              </a:rPr>
              <a:t>3 </a:t>
            </a:r>
            <a:r>
              <a:rPr lang="zh-CN" altLang="en-US">
                <a:sym typeface="+mn-ea"/>
              </a:rPr>
              <a:t>时序逻辑电路</a:t>
            </a:r>
            <a:r>
              <a:rPr lang="en-US" altLang="zh-CN">
                <a:sym typeface="+mn-ea"/>
              </a:rPr>
              <a:t>-</a:t>
            </a:r>
            <a:r>
              <a:rPr lang="zh-CN" altLang="en-US">
                <a:sym typeface="+mn-ea"/>
              </a:rPr>
              <a:t>触发器</a:t>
            </a:r>
            <a:endParaRPr lang="zh-CN" altLang="en-US"/>
          </a:p>
          <a:p>
            <a:endParaRPr lang="zh-CN" altLang="en-US"/>
          </a:p>
        </p:txBody>
      </p:sp>
      <p:sp>
        <p:nvSpPr>
          <p:cNvPr id="8" name="Rectangle 21"/>
          <p:cNvSpPr>
            <a:spLocks noChangeArrowheads="1"/>
          </p:cNvSpPr>
          <p:nvPr/>
        </p:nvSpPr>
        <p:spPr bwMode="auto">
          <a:xfrm>
            <a:off x="350520" y="946785"/>
            <a:ext cx="644525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p>
            <a:pPr marL="0" marR="0" lvl="0" indent="0" algn="l" defTabSz="914400" rtl="0" eaLnBrk="0" fontAlgn="base" latinLnBrk="0" hangingPunct="0">
              <a:lnSpc>
                <a:spcPct val="100000"/>
              </a:lnSpc>
              <a:spcBef>
                <a:spcPct val="0"/>
              </a:spcBef>
              <a:spcAft>
                <a:spcPct val="0"/>
              </a:spcAft>
              <a:buClrTx/>
              <a:buSzTx/>
              <a:buFontTx/>
              <a:buNone/>
            </a:pPr>
            <a:r>
              <a:rPr lang="zh-CN" altLang="en-US" sz="2400" b="1" dirty="0">
                <a:ln>
                  <a:noFill/>
                </a:ln>
                <a:solidFill>
                  <a:srgbClr val="6C0000"/>
                </a:solidFill>
                <a:effectLst/>
                <a:latin typeface="华文楷体" panose="02010600040101010101" pitchFamily="2" charset="-122"/>
                <a:ea typeface="华文楷体" panose="02010600040101010101" pitchFamily="2" charset="-122"/>
                <a:sym typeface="+mn-ea"/>
              </a:rPr>
              <a:t>触发器</a:t>
            </a:r>
            <a:endParaRPr lang="zh-CN" altLang="en-US" sz="2400" b="1" dirty="0">
              <a:ln>
                <a:noFill/>
              </a:ln>
              <a:solidFill>
                <a:srgbClr val="6C0000"/>
              </a:solidFill>
              <a:effectLst/>
              <a:latin typeface="华文楷体" panose="02010600040101010101" pitchFamily="2" charset="-122"/>
              <a:ea typeface="华文楷体" panose="02010600040101010101" pitchFamily="2" charset="-122"/>
              <a:sym typeface="+mn-ea"/>
            </a:endParaRPr>
          </a:p>
        </p:txBody>
      </p:sp>
      <p:sp>
        <p:nvSpPr>
          <p:cNvPr id="11" name="矩形 10"/>
          <p:cNvSpPr/>
          <p:nvPr/>
        </p:nvSpPr>
        <p:spPr>
          <a:xfrm>
            <a:off x="206255" y="101717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pic>
        <p:nvPicPr>
          <p:cNvPr id="5" name="图片 4"/>
          <p:cNvPicPr>
            <a:picLocks noChangeAspect="1"/>
          </p:cNvPicPr>
          <p:nvPr/>
        </p:nvPicPr>
        <p:blipFill>
          <a:blip r:embed="rId1"/>
          <a:stretch>
            <a:fillRect/>
          </a:stretch>
        </p:blipFill>
        <p:spPr>
          <a:xfrm>
            <a:off x="206375" y="1765935"/>
            <a:ext cx="3421380" cy="2087245"/>
          </a:xfrm>
          <a:prstGeom prst="rect">
            <a:avLst/>
          </a:prstGeom>
        </p:spPr>
      </p:pic>
      <p:sp>
        <p:nvSpPr>
          <p:cNvPr id="6" name="文本框 5"/>
          <p:cNvSpPr txBox="1"/>
          <p:nvPr/>
        </p:nvSpPr>
        <p:spPr>
          <a:xfrm>
            <a:off x="1097915" y="1417955"/>
            <a:ext cx="1876425" cy="337185"/>
          </a:xfrm>
          <a:prstGeom prst="rect">
            <a:avLst/>
          </a:prstGeom>
          <a:noFill/>
        </p:spPr>
        <p:txBody>
          <a:bodyPr wrap="square" rtlCol="0" anchor="t">
            <a:spAutoFit/>
          </a:bodyPr>
          <a:p>
            <a:pPr marL="0" indent="0">
              <a:spcAft>
                <a:spcPct val="60000"/>
              </a:spcAft>
            </a:pPr>
            <a:r>
              <a:rPr lang="en-US" altLang="zh-CN" sz="1600">
                <a:solidFill>
                  <a:schemeClr val="accent1"/>
                </a:solidFill>
                <a:latin typeface="黑体" panose="02010609060101010101" charset="-122"/>
                <a:ea typeface="黑体" panose="02010609060101010101" charset="-122"/>
                <a:cs typeface="黑体" panose="02010609060101010101" charset="-122"/>
                <a:sym typeface="+mn-ea"/>
              </a:rPr>
              <a:t>JK </a:t>
            </a:r>
            <a:r>
              <a:rPr lang="zh-CN" altLang="en-US" sz="1600">
                <a:solidFill>
                  <a:schemeClr val="accent1"/>
                </a:solidFill>
                <a:latin typeface="黑体" panose="02010609060101010101" charset="-122"/>
                <a:ea typeface="黑体" panose="02010609060101010101" charset="-122"/>
                <a:cs typeface="黑体" panose="02010609060101010101" charset="-122"/>
                <a:sym typeface="+mn-ea"/>
              </a:rPr>
              <a:t>主从</a:t>
            </a:r>
            <a:r>
              <a:rPr lang="zh-CN" altLang="en-US" sz="1600">
                <a:solidFill>
                  <a:schemeClr val="accent1"/>
                </a:solidFill>
                <a:latin typeface="黑体" panose="02010609060101010101" charset="-122"/>
                <a:ea typeface="黑体" panose="02010609060101010101" charset="-122"/>
                <a:cs typeface="黑体" panose="02010609060101010101" charset="-122"/>
                <a:sym typeface="+mn-ea"/>
              </a:rPr>
              <a:t>触发器</a:t>
            </a:r>
            <a:endParaRPr lang="zh-CN" altLang="en-US" sz="1600">
              <a:solidFill>
                <a:schemeClr val="accent1"/>
              </a:solidFill>
              <a:latin typeface="黑体" panose="02010609060101010101" charset="-122"/>
              <a:ea typeface="黑体" panose="02010609060101010101" charset="-122"/>
              <a:cs typeface="黑体" panose="02010609060101010101" charset="-122"/>
              <a:sym typeface="+mn-ea"/>
            </a:endParaRPr>
          </a:p>
        </p:txBody>
      </p:sp>
      <p:sp>
        <p:nvSpPr>
          <p:cNvPr id="14" name="文本框 13"/>
          <p:cNvSpPr txBox="1"/>
          <p:nvPr/>
        </p:nvSpPr>
        <p:spPr>
          <a:xfrm>
            <a:off x="206375" y="4269740"/>
            <a:ext cx="4360545" cy="2306955"/>
          </a:xfrm>
          <a:prstGeom prst="rect">
            <a:avLst/>
          </a:prstGeom>
        </p:spPr>
        <p:txBody>
          <a:bodyPr wrap="square">
            <a:spAutoFit/>
          </a:bodyPr>
          <a:p>
            <a:r>
              <a:rPr lang="zh-CN" altLang="en-US" b="1">
                <a:solidFill>
                  <a:srgbClr val="000000"/>
                </a:solidFill>
                <a:latin typeface="宋体" panose="02010600030101010101" pitchFamily="2" charset="-122"/>
                <a:ea typeface="宋体" panose="02010600030101010101" pitchFamily="2" charset="-122"/>
              </a:rPr>
              <a:t>主从</a:t>
            </a:r>
            <a:r>
              <a:rPr lang="en-US" altLang="zh-CN" b="1">
                <a:solidFill>
                  <a:srgbClr val="000000"/>
                </a:solidFill>
                <a:latin typeface="Arial" panose="020B0604020202020204"/>
                <a:ea typeface="Arial" panose="020B0604020202020204"/>
              </a:rPr>
              <a:t>JK</a:t>
            </a:r>
            <a:r>
              <a:rPr lang="zh-CN" altLang="en-US" b="1">
                <a:solidFill>
                  <a:srgbClr val="000000"/>
                </a:solidFill>
                <a:latin typeface="宋体" panose="02010600030101010101" pitchFamily="2" charset="-122"/>
                <a:ea typeface="宋体" panose="02010600030101010101" pitchFamily="2" charset="-122"/>
              </a:rPr>
              <a:t>触发器的一次变化现象说明触发器在</a:t>
            </a:r>
            <a:r>
              <a:rPr lang="en-US" altLang="zh-CN" b="1">
                <a:solidFill>
                  <a:srgbClr val="000000"/>
                </a:solidFill>
                <a:latin typeface="Arial" panose="020B0604020202020204"/>
                <a:ea typeface="Arial" panose="020B0604020202020204"/>
              </a:rPr>
              <a:t>CP</a:t>
            </a:r>
            <a:r>
              <a:rPr lang="zh-CN" altLang="en-US" b="1">
                <a:solidFill>
                  <a:srgbClr val="000000"/>
                </a:solidFill>
                <a:latin typeface="宋体" panose="02010600030101010101" pitchFamily="2" charset="-122"/>
                <a:ea typeface="宋体" panose="02010600030101010101" pitchFamily="2" charset="-122"/>
              </a:rPr>
              <a:t>作用期间对</a:t>
            </a:r>
            <a:r>
              <a:rPr lang="en-US" altLang="zh-CN" b="1">
                <a:solidFill>
                  <a:srgbClr val="000000"/>
                </a:solidFill>
                <a:latin typeface="Arial" panose="020B0604020202020204"/>
                <a:ea typeface="Arial" panose="020B0604020202020204"/>
              </a:rPr>
              <a:t>J </a:t>
            </a:r>
            <a:r>
              <a:rPr lang="zh-CN" altLang="en-US" b="1">
                <a:solidFill>
                  <a:srgbClr val="000000"/>
                </a:solidFill>
                <a:latin typeface="宋体" panose="02010600030101010101" pitchFamily="2" charset="-122"/>
                <a:ea typeface="宋体" panose="02010600030101010101" pitchFamily="2" charset="-122"/>
              </a:rPr>
              <a:t>、</a:t>
            </a:r>
            <a:r>
              <a:rPr lang="en-US" altLang="zh-CN" b="1">
                <a:solidFill>
                  <a:srgbClr val="000000"/>
                </a:solidFill>
                <a:latin typeface="Arial" panose="020B0604020202020204"/>
                <a:ea typeface="Arial" panose="020B0604020202020204"/>
              </a:rPr>
              <a:t>K</a:t>
            </a:r>
            <a:r>
              <a:rPr lang="zh-CN" altLang="en-US" b="1">
                <a:solidFill>
                  <a:srgbClr val="000000"/>
                </a:solidFill>
                <a:latin typeface="宋体" panose="02010600030101010101" pitchFamily="2" charset="-122"/>
                <a:ea typeface="宋体" panose="02010600030101010101" pitchFamily="2" charset="-122"/>
              </a:rPr>
              <a:t>的变化是敏感的。干扰信号是造成</a:t>
            </a:r>
            <a:r>
              <a:rPr lang="en-US" altLang="zh-CN" b="1">
                <a:solidFill>
                  <a:srgbClr val="000000"/>
                </a:solidFill>
                <a:latin typeface="Arial" panose="020B0604020202020204"/>
                <a:ea typeface="Arial" panose="020B0604020202020204"/>
              </a:rPr>
              <a:t>J </a:t>
            </a:r>
            <a:r>
              <a:rPr lang="zh-CN" altLang="en-US" b="1">
                <a:solidFill>
                  <a:srgbClr val="000000"/>
                </a:solidFill>
                <a:latin typeface="宋体" panose="02010600030101010101" pitchFamily="2" charset="-122"/>
                <a:ea typeface="宋体" panose="02010600030101010101" pitchFamily="2" charset="-122"/>
              </a:rPr>
              <a:t>、 </a:t>
            </a:r>
            <a:r>
              <a:rPr lang="en-US" altLang="zh-CN" b="1">
                <a:solidFill>
                  <a:srgbClr val="000000"/>
                </a:solidFill>
                <a:latin typeface="Arial" panose="020B0604020202020204"/>
                <a:ea typeface="Arial" panose="020B0604020202020204"/>
              </a:rPr>
              <a:t>K</a:t>
            </a:r>
            <a:r>
              <a:rPr lang="zh-CN" altLang="en-US" b="1">
                <a:solidFill>
                  <a:srgbClr val="000000"/>
                </a:solidFill>
                <a:latin typeface="宋体" panose="02010600030101010101" pitchFamily="2" charset="-122"/>
                <a:ea typeface="宋体" panose="02010600030101010101" pitchFamily="2" charset="-122"/>
              </a:rPr>
              <a:t>变化的重要原因。</a:t>
            </a:r>
            <a:endParaRPr lang="zh-CN" altLang="en-US" b="1">
              <a:solidFill>
                <a:srgbClr val="000000"/>
              </a:solidFill>
              <a:latin typeface="宋体" panose="02010600030101010101" pitchFamily="2" charset="-122"/>
              <a:ea typeface="宋体" panose="02010600030101010101" pitchFamily="2" charset="-122"/>
            </a:endParaRPr>
          </a:p>
          <a:p>
            <a:endParaRPr lang="zh-CN" altLang="en-US" b="1">
              <a:solidFill>
                <a:srgbClr val="000000"/>
              </a:solidFill>
              <a:latin typeface="宋体" panose="02010600030101010101" pitchFamily="2" charset="-122"/>
              <a:ea typeface="宋体" panose="02010600030101010101" pitchFamily="2" charset="-122"/>
            </a:endParaRPr>
          </a:p>
          <a:p>
            <a:r>
              <a:rPr lang="zh-CN" altLang="en-US" b="1">
                <a:solidFill>
                  <a:srgbClr val="000000"/>
                </a:solidFill>
                <a:latin typeface="宋体" panose="02010600030101010101" pitchFamily="2" charset="-122"/>
                <a:ea typeface="宋体" panose="02010600030101010101" pitchFamily="2" charset="-122"/>
              </a:rPr>
              <a:t>在</a:t>
            </a:r>
            <a:r>
              <a:rPr lang="en-US" altLang="zh-CN" b="1">
                <a:solidFill>
                  <a:srgbClr val="000000"/>
                </a:solidFill>
                <a:latin typeface="Arial" panose="020B0604020202020204"/>
                <a:ea typeface="Arial" panose="020B0604020202020204"/>
              </a:rPr>
              <a:t>CP</a:t>
            </a:r>
            <a:r>
              <a:rPr lang="zh-CN" altLang="en-US" b="1">
                <a:solidFill>
                  <a:srgbClr val="000000"/>
                </a:solidFill>
                <a:latin typeface="宋体" panose="02010600030101010101" pitchFamily="2" charset="-122"/>
                <a:ea typeface="宋体" panose="02010600030101010101" pitchFamily="2" charset="-122"/>
              </a:rPr>
              <a:t>作用期间，干扰信号相当于窄脉冲作用于</a:t>
            </a:r>
            <a:r>
              <a:rPr lang="en-US" altLang="zh-CN" b="1">
                <a:solidFill>
                  <a:srgbClr val="000000"/>
                </a:solidFill>
                <a:latin typeface="Arial" panose="020B0604020202020204"/>
                <a:ea typeface="Arial" panose="020B0604020202020204"/>
              </a:rPr>
              <a:t>J </a:t>
            </a:r>
            <a:r>
              <a:rPr lang="zh-CN" altLang="en-US" b="1">
                <a:solidFill>
                  <a:srgbClr val="000000"/>
                </a:solidFill>
                <a:latin typeface="宋体" panose="02010600030101010101" pitchFamily="2" charset="-122"/>
                <a:ea typeface="宋体" panose="02010600030101010101" pitchFamily="2" charset="-122"/>
              </a:rPr>
              <a:t>或 </a:t>
            </a:r>
            <a:r>
              <a:rPr lang="en-US" altLang="zh-CN" b="1">
                <a:solidFill>
                  <a:srgbClr val="000000"/>
                </a:solidFill>
                <a:latin typeface="Arial" panose="020B0604020202020204"/>
                <a:ea typeface="Arial" panose="020B0604020202020204"/>
              </a:rPr>
              <a:t>K</a:t>
            </a:r>
            <a:r>
              <a:rPr lang="zh-CN" altLang="en-US" b="1">
                <a:solidFill>
                  <a:srgbClr val="000000"/>
                </a:solidFill>
                <a:latin typeface="宋体" panose="02010600030101010101" pitchFamily="2" charset="-122"/>
                <a:ea typeface="宋体" panose="02010600030101010101" pitchFamily="2" charset="-122"/>
              </a:rPr>
              <a:t>端，引起主触发器状态改变，主触发器记忆了干扰信号，使得主从</a:t>
            </a:r>
            <a:r>
              <a:rPr lang="en-US" altLang="zh-CN" b="1">
                <a:solidFill>
                  <a:srgbClr val="000000"/>
                </a:solidFill>
                <a:latin typeface="Arial" panose="020B0604020202020204"/>
                <a:ea typeface="Arial" panose="020B0604020202020204"/>
              </a:rPr>
              <a:t>JK</a:t>
            </a:r>
            <a:r>
              <a:rPr lang="zh-CN" altLang="en-US" b="1">
                <a:solidFill>
                  <a:srgbClr val="000000"/>
                </a:solidFill>
                <a:latin typeface="宋体" panose="02010600030101010101" pitchFamily="2" charset="-122"/>
                <a:ea typeface="宋体" panose="02010600030101010101" pitchFamily="2" charset="-122"/>
              </a:rPr>
              <a:t>触发器抗干扰能力变差。</a:t>
            </a:r>
            <a:endParaRPr lang="zh-CN" altLang="en-US" b="1">
              <a:solidFill>
                <a:srgbClr val="000000"/>
              </a:solidFill>
              <a:latin typeface="宋体" panose="02010600030101010101" pitchFamily="2" charset="-122"/>
              <a:ea typeface="宋体" panose="02010600030101010101" pitchFamily="2" charset="-122"/>
            </a:endParaRPr>
          </a:p>
        </p:txBody>
      </p:sp>
      <p:grpSp>
        <p:nvGrpSpPr>
          <p:cNvPr id="3" name="组合 2"/>
          <p:cNvGrpSpPr/>
          <p:nvPr/>
        </p:nvGrpSpPr>
        <p:grpSpPr>
          <a:xfrm>
            <a:off x="4248785" y="1069975"/>
            <a:ext cx="4126865" cy="2988945"/>
            <a:chOff x="6691" y="1685"/>
            <a:chExt cx="6499" cy="4707"/>
          </a:xfrm>
        </p:grpSpPr>
        <p:sp>
          <p:nvSpPr>
            <p:cNvPr id="9" name="文本框 8"/>
            <p:cNvSpPr txBox="1"/>
            <p:nvPr/>
          </p:nvSpPr>
          <p:spPr>
            <a:xfrm>
              <a:off x="6691" y="1685"/>
              <a:ext cx="6499" cy="531"/>
            </a:xfrm>
            <a:prstGeom prst="rect">
              <a:avLst/>
            </a:prstGeom>
            <a:noFill/>
          </p:spPr>
          <p:txBody>
            <a:bodyPr wrap="square" rtlCol="0" anchor="t">
              <a:spAutoFit/>
            </a:bodyPr>
            <a:p>
              <a:pPr marL="0" indent="0">
                <a:spcAft>
                  <a:spcPct val="60000"/>
                </a:spcAft>
              </a:pPr>
              <a:r>
                <a:rPr lang="zh-CN" altLang="en-US" sz="1600">
                  <a:solidFill>
                    <a:schemeClr val="accent1"/>
                  </a:solidFill>
                  <a:latin typeface="黑体" panose="02010609060101010101" charset="-122"/>
                  <a:ea typeface="黑体" panose="02010609060101010101" charset="-122"/>
                  <a:cs typeface="黑体" panose="02010609060101010101" charset="-122"/>
                  <a:sym typeface="+mn-ea"/>
                  <a:hlinkClick r:id="rId2" action="ppaction://hlinkfile"/>
                </a:rPr>
                <a:t>一次变化现象：</a:t>
              </a:r>
              <a:r>
                <a:rPr lang="en-US" altLang="zh-CN" sz="1600">
                  <a:solidFill>
                    <a:schemeClr val="accent1"/>
                  </a:solidFill>
                  <a:latin typeface="黑体" panose="02010609060101010101" charset="-122"/>
                  <a:ea typeface="黑体" panose="02010609060101010101" charset="-122"/>
                  <a:cs typeface="黑体" panose="02010609060101010101" charset="-122"/>
                  <a:sym typeface="+mn-ea"/>
                </a:rPr>
                <a:t> </a:t>
              </a:r>
              <a:r>
                <a:rPr lang="en-US" altLang="zh-CN" sz="1600">
                  <a:solidFill>
                    <a:schemeClr val="accent1"/>
                  </a:solidFill>
                  <a:latin typeface="黑体" panose="02010609060101010101" charset="-122"/>
                  <a:ea typeface="黑体" panose="02010609060101010101" charset="-122"/>
                  <a:cs typeface="黑体" panose="02010609060101010101" charset="-122"/>
                  <a:sym typeface="+mn-ea"/>
                </a:rPr>
                <a:t>https://b23.tv/fDrk4TZ</a:t>
              </a:r>
              <a:endParaRPr lang="en-US" altLang="zh-CN" sz="1600">
                <a:solidFill>
                  <a:schemeClr val="accent1"/>
                </a:solidFill>
                <a:latin typeface="黑体" panose="02010609060101010101" charset="-122"/>
                <a:ea typeface="黑体" panose="02010609060101010101" charset="-122"/>
                <a:cs typeface="黑体" panose="02010609060101010101" charset="-122"/>
                <a:sym typeface="+mn-ea"/>
              </a:endParaRPr>
            </a:p>
          </p:txBody>
        </p:sp>
        <p:pic>
          <p:nvPicPr>
            <p:cNvPr id="22" name="图片 21"/>
            <p:cNvPicPr>
              <a:picLocks noChangeAspect="1"/>
            </p:cNvPicPr>
            <p:nvPr/>
          </p:nvPicPr>
          <p:blipFill>
            <a:blip r:embed="rId3"/>
            <a:stretch>
              <a:fillRect/>
            </a:stretch>
          </p:blipFill>
          <p:spPr>
            <a:xfrm>
              <a:off x="6691" y="2233"/>
              <a:ext cx="6149" cy="4159"/>
            </a:xfrm>
            <a:prstGeom prst="rect">
              <a:avLst/>
            </a:prstGeom>
          </p:spPr>
        </p:pic>
      </p:grpSp>
      <p:sp>
        <p:nvSpPr>
          <p:cNvPr id="23" name="文本框 22"/>
          <p:cNvSpPr txBox="1"/>
          <p:nvPr/>
        </p:nvSpPr>
        <p:spPr>
          <a:xfrm>
            <a:off x="4776470" y="4242435"/>
            <a:ext cx="2842895" cy="706755"/>
          </a:xfrm>
          <a:prstGeom prst="rect">
            <a:avLst/>
          </a:prstGeom>
        </p:spPr>
        <p:txBody>
          <a:bodyPr wrap="square">
            <a:spAutoFit/>
          </a:bodyPr>
          <a:p>
            <a:pPr algn="ctr"/>
            <a:r>
              <a:rPr lang="zh-CN" altLang="en-US" sz="2000" b="1">
                <a:solidFill>
                  <a:srgbClr val="0000CC"/>
                </a:solidFill>
                <a:latin typeface="黑体" panose="02010609060101010101" charset="-122"/>
                <a:ea typeface="黑体" panose="02010609060101010101" charset="-122"/>
              </a:rPr>
              <a:t>边沿触发器</a:t>
            </a:r>
            <a:endParaRPr lang="zh-CN" altLang="en-US" sz="2000" b="1">
              <a:solidFill>
                <a:srgbClr val="0000CC"/>
              </a:solidFill>
              <a:latin typeface="黑体" panose="02010609060101010101" charset="-122"/>
              <a:ea typeface="黑体" panose="02010609060101010101" charset="-122"/>
            </a:endParaRPr>
          </a:p>
          <a:p>
            <a:pPr algn="ctr"/>
            <a:r>
              <a:rPr lang="zh-CN" altLang="en-US" sz="2000" b="1">
                <a:solidFill>
                  <a:srgbClr val="0000CC"/>
                </a:solidFill>
                <a:latin typeface="黑体" panose="02010609060101010101" charset="-122"/>
                <a:ea typeface="黑体" panose="02010609060101010101" charset="-122"/>
              </a:rPr>
              <a:t>（</a:t>
            </a:r>
            <a:r>
              <a:rPr lang="en-US" altLang="zh-CN" sz="2000" b="1">
                <a:solidFill>
                  <a:srgbClr val="0000CC"/>
                </a:solidFill>
                <a:latin typeface="黑体" panose="02010609060101010101" charset="-122"/>
                <a:ea typeface="黑体" panose="02010609060101010101" charset="-122"/>
              </a:rPr>
              <a:t>CP</a:t>
            </a:r>
            <a:r>
              <a:rPr lang="zh-CN" altLang="en-US" sz="2000" b="1">
                <a:solidFill>
                  <a:srgbClr val="0000CC"/>
                </a:solidFill>
                <a:latin typeface="黑体" panose="02010609060101010101" charset="-122"/>
                <a:ea typeface="黑体" panose="02010609060101010101" charset="-122"/>
              </a:rPr>
              <a:t>有</a:t>
            </a:r>
            <a:r>
              <a:rPr lang="en-US" altLang="zh-CN" sz="2000" b="1">
                <a:solidFill>
                  <a:srgbClr val="0000CC"/>
                </a:solidFill>
                <a:latin typeface="黑体" panose="02010609060101010101" charset="-122"/>
                <a:ea typeface="黑体" panose="02010609060101010101" charset="-122"/>
              </a:rPr>
              <a:t>&lt;</a:t>
            </a:r>
            <a:r>
              <a:rPr lang="zh-CN" altLang="en-US" sz="2000" b="1">
                <a:solidFill>
                  <a:srgbClr val="0000CC"/>
                </a:solidFill>
                <a:latin typeface="黑体" panose="02010609060101010101" charset="-122"/>
                <a:ea typeface="黑体" panose="02010609060101010101" charset="-122"/>
              </a:rPr>
              <a:t>符号）</a:t>
            </a:r>
            <a:endParaRPr lang="zh-CN" altLang="en-US" sz="2000" b="1">
              <a:solidFill>
                <a:srgbClr val="0000CC"/>
              </a:solidFill>
              <a:latin typeface="黑体" panose="02010609060101010101" charset="-122"/>
              <a:ea typeface="黑体" panose="02010609060101010101" charset="-122"/>
            </a:endParaRPr>
          </a:p>
        </p:txBody>
      </p:sp>
      <p:cxnSp>
        <p:nvCxnSpPr>
          <p:cNvPr id="31" name="直接箭头连接符 30"/>
          <p:cNvCxnSpPr/>
          <p:nvPr/>
        </p:nvCxnSpPr>
        <p:spPr>
          <a:xfrm flipV="1">
            <a:off x="3528695" y="5249545"/>
            <a:ext cx="1302385" cy="18415"/>
          </a:xfrm>
          <a:prstGeom prst="straightConnector1">
            <a:avLst/>
          </a:prstGeom>
          <a:ln w="63500">
            <a:tailEnd type="arrow"/>
          </a:ln>
        </p:spPr>
        <p:style>
          <a:lnRef idx="2">
            <a:schemeClr val="accent1"/>
          </a:lnRef>
          <a:fillRef idx="0">
            <a:srgbClr val="FFFFFF"/>
          </a:fillRef>
          <a:effectRef idx="0">
            <a:srgbClr val="FFFFFF"/>
          </a:effectRef>
          <a:fontRef idx="minor">
            <a:schemeClr val="tx1"/>
          </a:fontRef>
        </p:style>
      </p:cxnSp>
      <p:sp>
        <p:nvSpPr>
          <p:cNvPr id="32" name="文本框 31"/>
          <p:cNvSpPr txBox="1"/>
          <p:nvPr/>
        </p:nvSpPr>
        <p:spPr>
          <a:xfrm>
            <a:off x="4831080" y="4949190"/>
            <a:ext cx="2576830" cy="1476375"/>
          </a:xfrm>
          <a:prstGeom prst="rect">
            <a:avLst/>
          </a:prstGeom>
        </p:spPr>
        <p:txBody>
          <a:bodyPr wrap="square">
            <a:spAutoFit/>
          </a:bodyPr>
          <a:p>
            <a:r>
              <a:rPr lang="zh-CN" altLang="en-US" b="1">
                <a:solidFill>
                  <a:srgbClr val="000000"/>
                </a:solidFill>
                <a:latin typeface="宋体" panose="02010600030101010101" pitchFamily="2" charset="-122"/>
                <a:ea typeface="宋体" panose="02010600030101010101" pitchFamily="2" charset="-122"/>
              </a:rPr>
              <a:t>触发器的</a:t>
            </a:r>
            <a:r>
              <a:rPr lang="zh-CN" altLang="en-US" b="1">
                <a:solidFill>
                  <a:srgbClr val="FF0000"/>
                </a:solidFill>
                <a:latin typeface="宋体" panose="02010600030101010101" pitchFamily="2" charset="-122"/>
                <a:ea typeface="宋体" panose="02010600030101010101" pitchFamily="2" charset="-122"/>
              </a:rPr>
              <a:t>次态仅仅取决于</a:t>
            </a:r>
            <a:r>
              <a:rPr lang="en-US" altLang="zh-CN" b="1">
                <a:solidFill>
                  <a:srgbClr val="FF0000"/>
                </a:solidFill>
                <a:latin typeface="Arial" panose="020B0604020202020204"/>
                <a:ea typeface="Arial" panose="020B0604020202020204"/>
              </a:rPr>
              <a:t>CP</a:t>
            </a:r>
            <a:r>
              <a:rPr lang="zh-CN" altLang="en-US" b="1">
                <a:solidFill>
                  <a:srgbClr val="FF0000"/>
                </a:solidFill>
                <a:latin typeface="宋体" panose="02010600030101010101" pitchFamily="2" charset="-122"/>
                <a:ea typeface="宋体" panose="02010600030101010101" pitchFamily="2" charset="-122"/>
              </a:rPr>
              <a:t>信号下降沿（或上升沿）</a:t>
            </a:r>
            <a:r>
              <a:rPr lang="zh-CN" altLang="en-US" b="1">
                <a:solidFill>
                  <a:srgbClr val="000000"/>
                </a:solidFill>
                <a:latin typeface="宋体" panose="02010600030101010101" pitchFamily="2" charset="-122"/>
                <a:ea typeface="宋体" panose="02010600030101010101" pitchFamily="2" charset="-122"/>
              </a:rPr>
              <a:t>到达时刻输入信号的状态。</a:t>
            </a:r>
            <a:endParaRPr lang="zh-CN" altLang="en-US" b="1">
              <a:solidFill>
                <a:srgbClr val="000000"/>
              </a:solidFill>
              <a:latin typeface="宋体" panose="02010600030101010101" pitchFamily="2" charset="-122"/>
              <a:ea typeface="宋体" panose="02010600030101010101" pitchFamily="2" charset="-122"/>
            </a:endParaRPr>
          </a:p>
          <a:p>
            <a:r>
              <a:rPr lang="zh-CN" altLang="en-US" b="1">
                <a:solidFill>
                  <a:srgbClr val="000000"/>
                </a:solidFill>
                <a:latin typeface="宋体" panose="02010600030101010101" pitchFamily="2" charset="-122"/>
                <a:ea typeface="宋体" panose="02010600030101010101" pitchFamily="2" charset="-122"/>
              </a:rPr>
              <a:t>解决</a:t>
            </a:r>
            <a:r>
              <a:rPr lang="zh-CN" altLang="en-US" b="1">
                <a:solidFill>
                  <a:srgbClr val="FF0000"/>
                </a:solidFill>
                <a:latin typeface="宋体" panose="02010600030101010101" pitchFamily="2" charset="-122"/>
                <a:ea typeface="宋体" panose="02010600030101010101" pitchFamily="2" charset="-122"/>
              </a:rPr>
              <a:t>空翻</a:t>
            </a:r>
            <a:r>
              <a:rPr lang="zh-CN" altLang="en-US" b="1">
                <a:solidFill>
                  <a:srgbClr val="000000"/>
                </a:solidFill>
                <a:latin typeface="宋体" panose="02010600030101010101" pitchFamily="2" charset="-122"/>
                <a:ea typeface="宋体" panose="02010600030101010101" pitchFamily="2" charset="-122"/>
              </a:rPr>
              <a:t>和</a:t>
            </a:r>
            <a:r>
              <a:rPr lang="zh-CN" altLang="en-US" b="1">
                <a:solidFill>
                  <a:srgbClr val="FF0000"/>
                </a:solidFill>
                <a:latin typeface="宋体" panose="02010600030101010101" pitchFamily="2" charset="-122"/>
                <a:ea typeface="宋体" panose="02010600030101010101" pitchFamily="2" charset="-122"/>
              </a:rPr>
              <a:t>不定态</a:t>
            </a:r>
            <a:r>
              <a:rPr lang="zh-CN" altLang="en-US" b="1">
                <a:solidFill>
                  <a:srgbClr val="000000"/>
                </a:solidFill>
                <a:latin typeface="宋体" panose="02010600030101010101" pitchFamily="2" charset="-122"/>
                <a:ea typeface="宋体" panose="02010600030101010101" pitchFamily="2" charset="-122"/>
              </a:rPr>
              <a:t>问题。</a:t>
            </a:r>
            <a:endParaRPr lang="zh-CN" altLang="en-US" b="1">
              <a:solidFill>
                <a:srgbClr val="000000"/>
              </a:solidFill>
              <a:latin typeface="宋体" panose="02010600030101010101" pitchFamily="2" charset="-122"/>
              <a:ea typeface="宋体" panose="02010600030101010101" pitchFamily="2" charset="-122"/>
            </a:endParaRPr>
          </a:p>
        </p:txBody>
      </p:sp>
      <p:pic>
        <p:nvPicPr>
          <p:cNvPr id="33" name="图片 32"/>
          <p:cNvPicPr>
            <a:picLocks noChangeAspect="1"/>
          </p:cNvPicPr>
          <p:nvPr/>
        </p:nvPicPr>
        <p:blipFill>
          <a:blip r:embed="rId4"/>
          <a:stretch>
            <a:fillRect/>
          </a:stretch>
        </p:blipFill>
        <p:spPr>
          <a:xfrm>
            <a:off x="7619365" y="4085590"/>
            <a:ext cx="969010" cy="1425575"/>
          </a:xfrm>
          <a:prstGeom prst="rect">
            <a:avLst/>
          </a:prstGeom>
        </p:spPr>
      </p:pic>
      <p:pic>
        <p:nvPicPr>
          <p:cNvPr id="34" name="图片 33"/>
          <p:cNvPicPr>
            <a:picLocks noChangeAspect="1"/>
          </p:cNvPicPr>
          <p:nvPr/>
        </p:nvPicPr>
        <p:blipFill>
          <a:blip r:embed="rId5"/>
          <a:stretch>
            <a:fillRect/>
          </a:stretch>
        </p:blipFill>
        <p:spPr>
          <a:xfrm>
            <a:off x="7672070" y="5537200"/>
            <a:ext cx="880745" cy="12833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par>
                                <p:cTn id="14" presetID="22" presetClass="entr" presetSubtype="8"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wipe(left)">
                                      <p:cBhvr>
                                        <p:cTn id="21" dur="500"/>
                                        <p:tgtEl>
                                          <p:spTgt spid="31"/>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left)">
                                      <p:cBhvr>
                                        <p:cTn id="24" dur="500"/>
                                        <p:tgtEl>
                                          <p:spTgt spid="32"/>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par>
                                <p:cTn id="28" presetID="22" presetClass="entr" presetSubtype="8" fill="hold"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left)">
                                      <p:cBhvr>
                                        <p:cTn id="30" dur="500"/>
                                        <p:tgtEl>
                                          <p:spTgt spid="33"/>
                                        </p:tgtEl>
                                      </p:cBhvr>
                                    </p:animEffect>
                                  </p:childTnLst>
                                </p:cTn>
                              </p:par>
                              <p:par>
                                <p:cTn id="31" presetID="22" presetClass="entr" presetSubtype="8"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wipe(left)">
                                      <p:cBhvr>
                                        <p:cTn id="3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6" grpId="1"/>
      <p:bldP spid="14" grpId="1"/>
      <p:bldP spid="32" grpId="0"/>
      <p:bldP spid="23" grpId="0"/>
      <p:bldP spid="32" grpId="1"/>
      <p:bldP spid="23"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2"/>
          </p:nvPr>
        </p:nvSpPr>
        <p:spPr/>
        <p:txBody>
          <a:bodyPr/>
          <a:p>
            <a:r>
              <a:rPr lang="en-US" altLang="zh-CN">
                <a:sym typeface="+mn-ea"/>
              </a:rPr>
              <a:t>3 </a:t>
            </a:r>
            <a:r>
              <a:rPr lang="zh-CN" altLang="en-US">
                <a:sym typeface="+mn-ea"/>
              </a:rPr>
              <a:t>时序逻辑电路</a:t>
            </a:r>
            <a:r>
              <a:rPr lang="en-US" altLang="zh-CN">
                <a:sym typeface="+mn-ea"/>
              </a:rPr>
              <a:t>-</a:t>
            </a:r>
            <a:r>
              <a:rPr lang="zh-CN" altLang="en-US">
                <a:sym typeface="+mn-ea"/>
              </a:rPr>
              <a:t>触发器</a:t>
            </a:r>
            <a:endParaRPr lang="zh-CN" altLang="en-US"/>
          </a:p>
          <a:p>
            <a:endParaRPr lang="zh-CN" altLang="en-US"/>
          </a:p>
        </p:txBody>
      </p:sp>
      <p:pic>
        <p:nvPicPr>
          <p:cNvPr id="7" name="图片 6"/>
          <p:cNvPicPr>
            <a:picLocks noChangeAspect="1"/>
          </p:cNvPicPr>
          <p:nvPr/>
        </p:nvPicPr>
        <p:blipFill>
          <a:blip r:embed="rId1"/>
          <a:stretch>
            <a:fillRect/>
          </a:stretch>
        </p:blipFill>
        <p:spPr>
          <a:xfrm>
            <a:off x="454025" y="1965960"/>
            <a:ext cx="5220335" cy="565785"/>
          </a:xfrm>
          <a:prstGeom prst="rect">
            <a:avLst/>
          </a:prstGeom>
        </p:spPr>
      </p:pic>
      <p:pic>
        <p:nvPicPr>
          <p:cNvPr id="14" name="图片 13"/>
          <p:cNvPicPr>
            <a:picLocks noChangeAspect="1"/>
          </p:cNvPicPr>
          <p:nvPr/>
        </p:nvPicPr>
        <p:blipFill>
          <a:blip r:embed="rId2"/>
          <a:stretch>
            <a:fillRect/>
          </a:stretch>
        </p:blipFill>
        <p:spPr>
          <a:xfrm>
            <a:off x="350520" y="975360"/>
            <a:ext cx="8203565" cy="595630"/>
          </a:xfrm>
          <a:prstGeom prst="rect">
            <a:avLst/>
          </a:prstGeom>
        </p:spPr>
      </p:pic>
      <p:sp>
        <p:nvSpPr>
          <p:cNvPr id="8" name="Rectangle 21"/>
          <p:cNvSpPr>
            <a:spLocks noChangeArrowheads="1"/>
          </p:cNvSpPr>
          <p:nvPr/>
        </p:nvSpPr>
        <p:spPr bwMode="auto">
          <a:xfrm>
            <a:off x="350520" y="1570990"/>
            <a:ext cx="644525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p>
            <a:pPr marL="0" marR="0" lvl="0" indent="0" algn="l" defTabSz="914400" rtl="0" eaLnBrk="0" fontAlgn="base" latinLnBrk="0" hangingPunct="0">
              <a:lnSpc>
                <a:spcPct val="100000"/>
              </a:lnSpc>
              <a:spcBef>
                <a:spcPct val="0"/>
              </a:spcBef>
              <a:spcAft>
                <a:spcPct val="0"/>
              </a:spcAft>
              <a:buClrTx/>
              <a:buSzTx/>
              <a:buFontTx/>
              <a:buNone/>
            </a:pPr>
            <a:r>
              <a:rPr lang="zh-CN" altLang="en-US" sz="2400" b="1" dirty="0">
                <a:ln>
                  <a:noFill/>
                </a:ln>
                <a:solidFill>
                  <a:srgbClr val="6C0000"/>
                </a:solidFill>
                <a:effectLst/>
                <a:latin typeface="华文楷体" panose="02010600040101010101" pitchFamily="2" charset="-122"/>
                <a:ea typeface="华文楷体" panose="02010600040101010101" pitchFamily="2" charset="-122"/>
                <a:sym typeface="+mn-ea"/>
              </a:rPr>
              <a:t>填空（触发器方程、</a:t>
            </a:r>
            <a:r>
              <a:rPr lang="zh-CN" altLang="en-US" sz="2400" b="1" dirty="0">
                <a:ln>
                  <a:noFill/>
                </a:ln>
                <a:solidFill>
                  <a:srgbClr val="6C0000"/>
                </a:solidFill>
                <a:effectLst/>
                <a:latin typeface="华文楷体" panose="02010600040101010101" pitchFamily="2" charset="-122"/>
                <a:ea typeface="华文楷体" panose="02010600040101010101" pitchFamily="2" charset="-122"/>
                <a:sym typeface="+mn-ea"/>
              </a:rPr>
              <a:t>特性表）</a:t>
            </a:r>
            <a:endParaRPr kumimoji="0" lang="en-US" altLang="zh-CN" sz="2400"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endParaRPr>
          </a:p>
        </p:txBody>
      </p:sp>
      <p:sp>
        <p:nvSpPr>
          <p:cNvPr id="11" name="矩形 10"/>
          <p:cNvSpPr/>
          <p:nvPr/>
        </p:nvSpPr>
        <p:spPr>
          <a:xfrm>
            <a:off x="206255" y="164137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 name="Rectangle 21"/>
          <p:cNvSpPr>
            <a:spLocks noChangeArrowheads="1"/>
          </p:cNvSpPr>
          <p:nvPr/>
        </p:nvSpPr>
        <p:spPr bwMode="auto">
          <a:xfrm>
            <a:off x="396875" y="3763963"/>
            <a:ext cx="790765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400" b="1" i="0" u="none" strike="noStrike" cap="none" normalizeH="0" baseline="0" dirty="0">
                <a:ln>
                  <a:noFill/>
                </a:ln>
                <a:solidFill>
                  <a:srgbClr val="FF0000"/>
                </a:solidFill>
                <a:effectLst/>
                <a:latin typeface="华文楷体" panose="02010600040101010101" pitchFamily="2" charset="-122"/>
                <a:ea typeface="华文楷体" panose="02010600040101010101" pitchFamily="2" charset="-122"/>
              </a:rPr>
              <a:t>考察</a:t>
            </a:r>
            <a:r>
              <a:rPr kumimoji="0" lang="en-US" altLang="zh-CN" sz="2400" b="1" i="0" u="none" strike="noStrike" cap="none" normalizeH="0" baseline="0" dirty="0">
                <a:ln>
                  <a:noFill/>
                </a:ln>
                <a:solidFill>
                  <a:srgbClr val="FF0000"/>
                </a:solidFill>
                <a:effectLst/>
                <a:latin typeface="华文楷体" panose="02010600040101010101" pitchFamily="2" charset="-122"/>
                <a:ea typeface="华文楷体" panose="02010600040101010101" pitchFamily="2" charset="-122"/>
              </a:rPr>
              <a:t>RS</a:t>
            </a:r>
            <a:r>
              <a:rPr kumimoji="0" lang="zh-CN" altLang="en-US" sz="2400" b="1" i="0" u="none" strike="noStrike" cap="none" normalizeH="0" baseline="0" dirty="0">
                <a:ln>
                  <a:noFill/>
                </a:ln>
                <a:solidFill>
                  <a:srgbClr val="FF0000"/>
                </a:solidFill>
                <a:effectLst/>
                <a:latin typeface="华文楷体" panose="02010600040101010101" pitchFamily="2" charset="-122"/>
                <a:ea typeface="华文楷体" panose="02010600040101010101" pitchFamily="2" charset="-122"/>
              </a:rPr>
              <a:t>、</a:t>
            </a:r>
            <a:r>
              <a:rPr kumimoji="0" lang="en-US" altLang="zh-CN" sz="2400" b="1" i="0" u="none" strike="noStrike" cap="none" normalizeH="0" baseline="0" dirty="0">
                <a:ln>
                  <a:noFill/>
                </a:ln>
                <a:solidFill>
                  <a:srgbClr val="FF0000"/>
                </a:solidFill>
                <a:effectLst/>
                <a:latin typeface="华文楷体" panose="02010600040101010101" pitchFamily="2" charset="-122"/>
                <a:ea typeface="华文楷体" panose="02010600040101010101" pitchFamily="2" charset="-122"/>
              </a:rPr>
              <a:t>JK</a:t>
            </a:r>
            <a:r>
              <a:rPr kumimoji="0" lang="zh-CN" altLang="en-US" sz="2400" b="1" i="0" u="none" strike="noStrike" cap="none" normalizeH="0" baseline="0" dirty="0">
                <a:ln>
                  <a:noFill/>
                </a:ln>
                <a:solidFill>
                  <a:srgbClr val="FF0000"/>
                </a:solidFill>
                <a:effectLst/>
                <a:latin typeface="华文楷体" panose="02010600040101010101" pitchFamily="2" charset="-122"/>
                <a:ea typeface="华文楷体" panose="02010600040101010101" pitchFamily="2" charset="-122"/>
              </a:rPr>
              <a:t>、</a:t>
            </a:r>
            <a:r>
              <a:rPr kumimoji="0" lang="en-US" altLang="zh-CN" sz="2400" b="1" i="0" u="none" strike="noStrike" cap="none" normalizeH="0" baseline="0" dirty="0">
                <a:ln>
                  <a:noFill/>
                </a:ln>
                <a:solidFill>
                  <a:srgbClr val="FF0000"/>
                </a:solidFill>
                <a:effectLst/>
                <a:latin typeface="华文楷体" panose="02010600040101010101" pitchFamily="2" charset="-122"/>
                <a:ea typeface="华文楷体" panose="02010600040101010101" pitchFamily="2" charset="-122"/>
              </a:rPr>
              <a:t>D</a:t>
            </a:r>
            <a:r>
              <a:rPr kumimoji="0" lang="zh-CN" altLang="en-US" sz="2400" b="1" i="0" u="none" strike="noStrike" cap="none" normalizeH="0" baseline="0" dirty="0">
                <a:ln>
                  <a:noFill/>
                </a:ln>
                <a:solidFill>
                  <a:srgbClr val="FF0000"/>
                </a:solidFill>
                <a:effectLst/>
                <a:latin typeface="华文楷体" panose="02010600040101010101" pitchFamily="2" charset="-122"/>
                <a:ea typeface="华文楷体" panose="02010600040101010101" pitchFamily="2" charset="-122"/>
              </a:rPr>
              <a:t>、</a:t>
            </a:r>
            <a:r>
              <a:rPr kumimoji="0" lang="en-US" altLang="zh-CN" sz="2400" b="1" i="0" u="none" strike="noStrike" cap="none" normalizeH="0" baseline="0" dirty="0">
                <a:ln>
                  <a:noFill/>
                </a:ln>
                <a:solidFill>
                  <a:srgbClr val="FF0000"/>
                </a:solidFill>
                <a:effectLst/>
                <a:latin typeface="华文楷体" panose="02010600040101010101" pitchFamily="2" charset="-122"/>
                <a:ea typeface="华文楷体" panose="02010600040101010101" pitchFamily="2" charset="-122"/>
              </a:rPr>
              <a:t>T</a:t>
            </a:r>
            <a:r>
              <a:rPr kumimoji="0" lang="zh-CN" altLang="en-US" sz="2400" b="1" i="0" u="none" strike="noStrike" cap="none" normalizeH="0" baseline="0" dirty="0">
                <a:ln>
                  <a:noFill/>
                </a:ln>
                <a:solidFill>
                  <a:srgbClr val="FF0000"/>
                </a:solidFill>
                <a:effectLst/>
                <a:latin typeface="华文楷体" panose="02010600040101010101" pitchFamily="2" charset="-122"/>
                <a:ea typeface="华文楷体" panose="02010600040101010101" pitchFamily="2" charset="-122"/>
              </a:rPr>
              <a:t>等触发器的方程、特性表、</a:t>
            </a:r>
            <a:r>
              <a:rPr kumimoji="0" lang="zh-CN" altLang="en-US" sz="2400" b="1" i="0" u="none" strike="noStrike" cap="none" normalizeH="0" baseline="0" dirty="0">
                <a:ln>
                  <a:noFill/>
                </a:ln>
                <a:solidFill>
                  <a:srgbClr val="FF0000"/>
                </a:solidFill>
                <a:effectLst/>
                <a:latin typeface="华文楷体" panose="02010600040101010101" pitchFamily="2" charset="-122"/>
                <a:ea typeface="华文楷体" panose="02010600040101010101" pitchFamily="2" charset="-122"/>
              </a:rPr>
              <a:t>特点</a:t>
            </a:r>
            <a:endParaRPr kumimoji="0" lang="zh-CN" altLang="en-US" sz="2400" b="1" i="0" u="none" strike="noStrike" cap="none" normalizeH="0" baseline="0" dirty="0">
              <a:ln>
                <a:noFill/>
              </a:ln>
              <a:solidFill>
                <a:srgbClr val="FF0000"/>
              </a:solidFill>
              <a:effectLst/>
              <a:latin typeface="华文楷体" panose="02010600040101010101" pitchFamily="2" charset="-122"/>
              <a:ea typeface="华文楷体" panose="02010600040101010101" pitchFamily="2" charset="-122"/>
            </a:endParaRPr>
          </a:p>
        </p:txBody>
      </p:sp>
      <p:pic>
        <p:nvPicPr>
          <p:cNvPr id="6" name="图片 5"/>
          <p:cNvPicPr>
            <a:picLocks noChangeAspect="1"/>
          </p:cNvPicPr>
          <p:nvPr/>
        </p:nvPicPr>
        <p:blipFill>
          <a:blip r:embed="rId3"/>
          <a:stretch>
            <a:fillRect/>
          </a:stretch>
        </p:blipFill>
        <p:spPr>
          <a:xfrm>
            <a:off x="2540635" y="4313555"/>
            <a:ext cx="3944620" cy="2312670"/>
          </a:xfrm>
          <a:prstGeom prst="rect">
            <a:avLst/>
          </a:prstGeom>
        </p:spPr>
      </p:pic>
      <p:sp>
        <p:nvSpPr>
          <p:cNvPr id="10" name="文本框 9"/>
          <p:cNvSpPr txBox="1"/>
          <p:nvPr/>
        </p:nvSpPr>
        <p:spPr>
          <a:xfrm>
            <a:off x="549910" y="2668905"/>
            <a:ext cx="8348980" cy="368300"/>
          </a:xfrm>
          <a:prstGeom prst="rect">
            <a:avLst/>
          </a:prstGeom>
          <a:noFill/>
        </p:spPr>
        <p:txBody>
          <a:bodyPr wrap="square" rtlCol="0">
            <a:spAutoFit/>
          </a:bodyPr>
          <a:p>
            <a:r>
              <a:rPr lang="en-US" altLang="zh-CN"/>
              <a:t>Eg: </a:t>
            </a:r>
            <a:r>
              <a:rPr lang="zh-CN" altLang="en-US"/>
              <a:t>出现主从触发器的原因是（</a:t>
            </a:r>
            <a:r>
              <a:rPr lang="zh-CN" altLang="en-US">
                <a:solidFill>
                  <a:srgbClr val="FF0000"/>
                </a:solidFill>
              </a:rPr>
              <a:t>避免空翻现象</a:t>
            </a:r>
            <a:r>
              <a:rPr lang="zh-CN" altLang="en-US"/>
              <a:t>）</a:t>
            </a:r>
            <a:endParaRPr lang="zh-CN" altLang="en-US"/>
          </a:p>
        </p:txBody>
      </p:sp>
      <p:sp>
        <p:nvSpPr>
          <p:cNvPr id="15" name="文本框 14"/>
          <p:cNvSpPr txBox="1"/>
          <p:nvPr/>
        </p:nvSpPr>
        <p:spPr>
          <a:xfrm>
            <a:off x="840740" y="3030855"/>
            <a:ext cx="6904355" cy="645160"/>
          </a:xfrm>
          <a:prstGeom prst="rect">
            <a:avLst/>
          </a:prstGeom>
        </p:spPr>
        <p:txBody>
          <a:bodyPr wrap="square">
            <a:spAutoFit/>
          </a:bodyPr>
          <a:p>
            <a:pPr marL="0" indent="0" algn="l"/>
            <a:r>
              <a:rPr lang="zh-CN" altLang="en-US" b="1" i="0">
                <a:solidFill>
                  <a:srgbClr val="111111"/>
                </a:solidFill>
                <a:latin typeface="Arial" panose="020B0604020202020204"/>
                <a:ea typeface="Arial" panose="020B0604020202020204"/>
              </a:rPr>
              <a:t>一个触发器可以存储（</a:t>
            </a:r>
            <a:r>
              <a:rPr lang="en-US" altLang="zh-CN" b="1" i="0">
                <a:solidFill>
                  <a:srgbClr val="FF0000"/>
                </a:solidFill>
                <a:latin typeface="Arial" panose="020B0604020202020204"/>
                <a:ea typeface="Arial" panose="020B0604020202020204"/>
              </a:rPr>
              <a:t>1</a:t>
            </a:r>
            <a:r>
              <a:rPr lang="zh-CN" altLang="en-US" b="1" i="0">
                <a:solidFill>
                  <a:srgbClr val="FF0000"/>
                </a:solidFill>
                <a:latin typeface="Arial" panose="020B0604020202020204"/>
                <a:ea typeface="Arial" panose="020B0604020202020204"/>
              </a:rPr>
              <a:t>位</a:t>
            </a:r>
            <a:r>
              <a:rPr lang="zh-CN" altLang="en-US" b="1" i="0">
                <a:solidFill>
                  <a:srgbClr val="111111"/>
                </a:solidFill>
                <a:latin typeface="Arial" panose="020B0604020202020204"/>
                <a:ea typeface="Arial" panose="020B0604020202020204"/>
              </a:rPr>
              <a:t>）二进制</a:t>
            </a:r>
            <a:r>
              <a:rPr lang="zh-CN" altLang="en-US" b="0" i="0">
                <a:solidFill>
                  <a:srgbClr val="111111"/>
                </a:solidFill>
                <a:latin typeface="Arial" panose="020B0604020202020204"/>
                <a:ea typeface="Arial" panose="020B0604020202020204"/>
              </a:rPr>
              <a:t>代码。</a:t>
            </a:r>
            <a:endParaRPr lang="zh-CN" altLang="en-US" b="0" i="0">
              <a:solidFill>
                <a:srgbClr val="111111"/>
              </a:solidFill>
              <a:latin typeface="Arial" panose="020B0604020202020204"/>
              <a:ea typeface="Arial" panose="020B0604020202020204"/>
            </a:endParaRPr>
          </a:p>
          <a:p>
            <a:pPr marL="0" indent="0" algn="l"/>
            <a:r>
              <a:rPr lang="zh-CN" altLang="en-US" b="0" i="0">
                <a:solidFill>
                  <a:srgbClr val="111111"/>
                </a:solidFill>
                <a:latin typeface="Arial" panose="020B0604020202020204"/>
                <a:ea typeface="Arial" panose="020B0604020202020204"/>
              </a:rPr>
              <a:t>故存放</a:t>
            </a:r>
            <a:r>
              <a:rPr lang="en-US" altLang="zh-CN" b="1" i="0">
                <a:solidFill>
                  <a:srgbClr val="111111"/>
                </a:solidFill>
                <a:latin typeface="Arial" panose="020B0604020202020204"/>
                <a:ea typeface="Arial" panose="020B0604020202020204"/>
              </a:rPr>
              <a:t>n</a:t>
            </a:r>
            <a:r>
              <a:rPr lang="zh-CN" altLang="en-US" b="1" i="0">
                <a:solidFill>
                  <a:srgbClr val="111111"/>
                </a:solidFill>
                <a:latin typeface="Arial" panose="020B0604020202020204"/>
                <a:ea typeface="Arial" panose="020B0604020202020204"/>
              </a:rPr>
              <a:t>位二进制</a:t>
            </a:r>
            <a:r>
              <a:rPr lang="zh-CN" altLang="en-US" b="0" i="0">
                <a:solidFill>
                  <a:srgbClr val="111111"/>
                </a:solidFill>
                <a:latin typeface="Arial" panose="020B0604020202020204"/>
                <a:ea typeface="Arial" panose="020B0604020202020204"/>
              </a:rPr>
              <a:t>代码的</a:t>
            </a:r>
            <a:r>
              <a:rPr lang="zh-CN" altLang="en-US" b="1" i="0">
                <a:solidFill>
                  <a:srgbClr val="111111"/>
                </a:solidFill>
                <a:latin typeface="Arial" panose="020B0604020202020204"/>
                <a:ea typeface="Arial" panose="020B0604020202020204"/>
              </a:rPr>
              <a:t>寄存器</a:t>
            </a:r>
            <a:r>
              <a:rPr lang="zh-CN" altLang="en-US" b="0" i="0">
                <a:solidFill>
                  <a:srgbClr val="111111"/>
                </a:solidFill>
                <a:latin typeface="Arial" panose="020B0604020202020204"/>
                <a:ea typeface="Arial" panose="020B0604020202020204"/>
              </a:rPr>
              <a:t>，需用（</a:t>
            </a:r>
            <a:r>
              <a:rPr lang="en-US" altLang="zh-CN" b="1" i="0">
                <a:solidFill>
                  <a:srgbClr val="FF0000"/>
                </a:solidFill>
                <a:latin typeface="Arial" panose="020B0604020202020204"/>
                <a:ea typeface="Arial" panose="020B0604020202020204"/>
              </a:rPr>
              <a:t>n</a:t>
            </a:r>
            <a:r>
              <a:rPr lang="zh-CN" altLang="en-US" b="1" i="0">
                <a:solidFill>
                  <a:srgbClr val="FF0000"/>
                </a:solidFill>
                <a:latin typeface="Arial" panose="020B0604020202020204"/>
                <a:ea typeface="Arial" panose="020B0604020202020204"/>
              </a:rPr>
              <a:t>个触发器</a:t>
            </a:r>
            <a:r>
              <a:rPr lang="zh-CN" altLang="en-US" b="1" i="0">
                <a:solidFill>
                  <a:srgbClr val="111111"/>
                </a:solidFill>
                <a:latin typeface="Arial" panose="020B0604020202020204"/>
                <a:ea typeface="Arial" panose="020B0604020202020204"/>
              </a:rPr>
              <a:t>）</a:t>
            </a:r>
            <a:r>
              <a:rPr lang="zh-CN" altLang="en-US" b="0" i="0">
                <a:solidFill>
                  <a:srgbClr val="111111"/>
                </a:solidFill>
                <a:latin typeface="Arial" panose="020B0604020202020204"/>
                <a:ea typeface="Arial" panose="020B0604020202020204"/>
              </a:rPr>
              <a:t>来构成。</a:t>
            </a:r>
            <a:endParaRPr lang="zh-CN" altLang="en-US" b="0" i="0">
              <a:solidFill>
                <a:srgbClr val="111111"/>
              </a:solidFill>
              <a:latin typeface="Arial" panose="020B0604020202020204"/>
              <a:ea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2"/>
          </p:nvPr>
        </p:nvSpPr>
        <p:spPr/>
        <p:txBody>
          <a:bodyPr/>
          <a:p>
            <a:r>
              <a:rPr lang="en-US" altLang="zh-CN">
                <a:sym typeface="+mn-ea"/>
              </a:rPr>
              <a:t>3 </a:t>
            </a:r>
            <a:r>
              <a:rPr lang="zh-CN" altLang="en-US">
                <a:sym typeface="+mn-ea"/>
              </a:rPr>
              <a:t>时序逻辑电路</a:t>
            </a:r>
            <a:r>
              <a:rPr lang="en-US" altLang="zh-CN">
                <a:sym typeface="+mn-ea"/>
              </a:rPr>
              <a:t>-</a:t>
            </a:r>
            <a:r>
              <a:rPr lang="zh-CN" altLang="en-US">
                <a:sym typeface="+mn-ea"/>
              </a:rPr>
              <a:t>画图题</a:t>
            </a:r>
            <a:endParaRPr lang="zh-CN" altLang="en-US"/>
          </a:p>
          <a:p>
            <a:endParaRPr lang="zh-CN" altLang="en-US"/>
          </a:p>
        </p:txBody>
      </p:sp>
      <p:pic>
        <p:nvPicPr>
          <p:cNvPr id="14" name="图片 13"/>
          <p:cNvPicPr>
            <a:picLocks noChangeAspect="1"/>
          </p:cNvPicPr>
          <p:nvPr/>
        </p:nvPicPr>
        <p:blipFill>
          <a:blip r:embed="rId1"/>
          <a:stretch>
            <a:fillRect/>
          </a:stretch>
        </p:blipFill>
        <p:spPr>
          <a:xfrm>
            <a:off x="350520" y="975360"/>
            <a:ext cx="8203565" cy="595630"/>
          </a:xfrm>
          <a:prstGeom prst="rect">
            <a:avLst/>
          </a:prstGeom>
        </p:spPr>
      </p:pic>
      <p:sp>
        <p:nvSpPr>
          <p:cNvPr id="8" name="Rectangle 21"/>
          <p:cNvSpPr>
            <a:spLocks noChangeArrowheads="1"/>
          </p:cNvSpPr>
          <p:nvPr/>
        </p:nvSpPr>
        <p:spPr bwMode="auto">
          <a:xfrm>
            <a:off x="350520" y="1570673"/>
            <a:ext cx="778891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p>
            <a:pPr marL="0" marR="0" lvl="0" indent="0" algn="l" defTabSz="914400" rtl="0" eaLnBrk="0" fontAlgn="base" latinLnBrk="0" hangingPunct="0">
              <a:lnSpc>
                <a:spcPct val="100000"/>
              </a:lnSpc>
              <a:spcBef>
                <a:spcPct val="0"/>
              </a:spcBef>
              <a:spcAft>
                <a:spcPct val="0"/>
              </a:spcAft>
              <a:buClrTx/>
              <a:buSzTx/>
              <a:buFontTx/>
              <a:buNone/>
            </a:pPr>
            <a:r>
              <a:rPr lang="zh-CN" altLang="en-US" sz="2400" b="1" dirty="0">
                <a:ln>
                  <a:noFill/>
                </a:ln>
                <a:solidFill>
                  <a:srgbClr val="6C0000"/>
                </a:solidFill>
                <a:effectLst/>
                <a:latin typeface="华文楷体" panose="02010600040101010101" pitchFamily="2" charset="-122"/>
                <a:ea typeface="华文楷体" panose="02010600040101010101" pitchFamily="2" charset="-122"/>
                <a:sym typeface="+mn-ea"/>
              </a:rPr>
              <a:t>画图（阻塞与</a:t>
            </a:r>
            <a:r>
              <a:rPr lang="zh-CN" altLang="en-US" sz="2400" b="1" dirty="0">
                <a:ln>
                  <a:noFill/>
                </a:ln>
                <a:solidFill>
                  <a:srgbClr val="6C0000"/>
                </a:solidFill>
                <a:effectLst/>
                <a:latin typeface="华文楷体" panose="02010600040101010101" pitchFamily="2" charset="-122"/>
                <a:ea typeface="华文楷体" panose="02010600040101010101" pitchFamily="2" charset="-122"/>
                <a:sym typeface="+mn-ea"/>
              </a:rPr>
              <a:t>非阻塞）</a:t>
            </a:r>
            <a:endParaRPr kumimoji="0" lang="en-US" altLang="zh-CN" sz="2400"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endParaRPr>
          </a:p>
        </p:txBody>
      </p:sp>
      <p:sp>
        <p:nvSpPr>
          <p:cNvPr id="11" name="矩形 10"/>
          <p:cNvSpPr/>
          <p:nvPr/>
        </p:nvSpPr>
        <p:spPr>
          <a:xfrm>
            <a:off x="206255" y="164137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pic>
        <p:nvPicPr>
          <p:cNvPr id="3" name="图片 2"/>
          <p:cNvPicPr>
            <a:picLocks noChangeAspect="1"/>
          </p:cNvPicPr>
          <p:nvPr/>
        </p:nvPicPr>
        <p:blipFill>
          <a:blip r:embed="rId2"/>
          <a:stretch>
            <a:fillRect/>
          </a:stretch>
        </p:blipFill>
        <p:spPr>
          <a:xfrm>
            <a:off x="922655" y="2216785"/>
            <a:ext cx="2820670" cy="1673860"/>
          </a:xfrm>
          <a:prstGeom prst="rect">
            <a:avLst/>
          </a:prstGeom>
        </p:spPr>
      </p:pic>
      <p:pic>
        <p:nvPicPr>
          <p:cNvPr id="4" name="图片 3"/>
          <p:cNvPicPr>
            <a:picLocks noChangeAspect="1"/>
          </p:cNvPicPr>
          <p:nvPr/>
        </p:nvPicPr>
        <p:blipFill>
          <a:blip r:embed="rId3"/>
          <a:stretch>
            <a:fillRect/>
          </a:stretch>
        </p:blipFill>
        <p:spPr>
          <a:xfrm>
            <a:off x="5488940" y="2181860"/>
            <a:ext cx="2837815" cy="1704340"/>
          </a:xfrm>
          <a:prstGeom prst="rect">
            <a:avLst/>
          </a:prstGeom>
        </p:spPr>
      </p:pic>
      <p:pic>
        <p:nvPicPr>
          <p:cNvPr id="6" name="图片 5"/>
          <p:cNvPicPr>
            <a:picLocks noChangeAspect="1"/>
          </p:cNvPicPr>
          <p:nvPr/>
        </p:nvPicPr>
        <p:blipFill>
          <a:blip r:embed="rId4"/>
          <a:stretch>
            <a:fillRect/>
          </a:stretch>
        </p:blipFill>
        <p:spPr>
          <a:xfrm>
            <a:off x="48260" y="4050030"/>
            <a:ext cx="4569460" cy="1774825"/>
          </a:xfrm>
          <a:prstGeom prst="rect">
            <a:avLst/>
          </a:prstGeom>
        </p:spPr>
      </p:pic>
      <p:pic>
        <p:nvPicPr>
          <p:cNvPr id="9" name="图片 8"/>
          <p:cNvPicPr>
            <a:picLocks noChangeAspect="1"/>
          </p:cNvPicPr>
          <p:nvPr/>
        </p:nvPicPr>
        <p:blipFill>
          <a:blip r:embed="rId5"/>
          <a:stretch>
            <a:fillRect/>
          </a:stretch>
        </p:blipFill>
        <p:spPr>
          <a:xfrm>
            <a:off x="4747260" y="4036695"/>
            <a:ext cx="4321810" cy="1737995"/>
          </a:xfrm>
          <a:prstGeom prst="rect">
            <a:avLst/>
          </a:prstGeom>
        </p:spPr>
      </p:pic>
      <p:sp>
        <p:nvSpPr>
          <p:cNvPr id="10" name="文本框 9"/>
          <p:cNvSpPr txBox="1"/>
          <p:nvPr/>
        </p:nvSpPr>
        <p:spPr>
          <a:xfrm>
            <a:off x="922655" y="6042025"/>
            <a:ext cx="6983095" cy="645160"/>
          </a:xfrm>
          <a:prstGeom prst="rect">
            <a:avLst/>
          </a:prstGeom>
        </p:spPr>
        <p:txBody>
          <a:bodyPr wrap="square">
            <a:spAutoFit/>
          </a:bodyPr>
          <a:p>
            <a:r>
              <a:rPr lang="en-US" altLang="zh-CN">
                <a:solidFill>
                  <a:srgbClr val="FF0000"/>
                </a:solidFill>
                <a:latin typeface="黑体" panose="02010609060101010101" charset="-122"/>
                <a:ea typeface="黑体" panose="02010609060101010101" charset="-122"/>
                <a:cs typeface="黑体" panose="02010609060101010101" charset="-122"/>
              </a:rPr>
              <a:t>Verilog</a:t>
            </a:r>
            <a:r>
              <a:rPr lang="zh-CN" altLang="en-US">
                <a:solidFill>
                  <a:srgbClr val="FF0000"/>
                </a:solidFill>
                <a:latin typeface="黑体" panose="02010609060101010101" charset="-122"/>
                <a:ea typeface="黑体" panose="02010609060101010101" charset="-122"/>
                <a:cs typeface="黑体" panose="02010609060101010101" charset="-122"/>
              </a:rPr>
              <a:t>中：</a:t>
            </a:r>
            <a:r>
              <a:rPr lang="en-US" altLang="zh-CN">
                <a:solidFill>
                  <a:srgbClr val="FF0000"/>
                </a:solidFill>
                <a:latin typeface="黑体" panose="02010609060101010101" charset="-122"/>
                <a:ea typeface="黑体" panose="02010609060101010101" charset="-122"/>
                <a:cs typeface="黑体" panose="02010609060101010101" charset="-122"/>
              </a:rPr>
              <a:t>&lt;=</a:t>
            </a:r>
            <a:r>
              <a:rPr lang="zh-CN" altLang="en-US">
                <a:solidFill>
                  <a:srgbClr val="FF0000"/>
                </a:solidFill>
                <a:latin typeface="黑体" panose="02010609060101010101" charset="-122"/>
                <a:ea typeface="黑体" panose="02010609060101010101" charset="-122"/>
                <a:cs typeface="黑体" panose="02010609060101010101" charset="-122"/>
              </a:rPr>
              <a:t>在语句</a:t>
            </a:r>
            <a:r>
              <a:rPr lang="zh-CN" altLang="en-US">
                <a:solidFill>
                  <a:srgbClr val="FF0000"/>
                </a:solidFill>
                <a:highlight>
                  <a:srgbClr val="FFFF00"/>
                </a:highlight>
                <a:latin typeface="黑体" panose="02010609060101010101" charset="-122"/>
                <a:ea typeface="黑体" panose="02010609060101010101" charset="-122"/>
                <a:cs typeface="黑体" panose="02010609060101010101" charset="-122"/>
              </a:rPr>
              <a:t>块结束</a:t>
            </a:r>
            <a:r>
              <a:rPr lang="zh-CN" altLang="en-US">
                <a:solidFill>
                  <a:srgbClr val="FF0000"/>
                </a:solidFill>
                <a:latin typeface="黑体" panose="02010609060101010101" charset="-122"/>
                <a:ea typeface="黑体" panose="02010609060101010101" charset="-122"/>
                <a:cs typeface="黑体" panose="02010609060101010101" charset="-122"/>
              </a:rPr>
              <a:t>时，同时赋值。硬件有对应</a:t>
            </a:r>
            <a:r>
              <a:rPr lang="zh-CN" altLang="en-US">
                <a:solidFill>
                  <a:srgbClr val="FF0000"/>
                </a:solidFill>
                <a:latin typeface="黑体" panose="02010609060101010101" charset="-122"/>
                <a:ea typeface="黑体" panose="02010609060101010101" charset="-122"/>
                <a:cs typeface="黑体" panose="02010609060101010101" charset="-122"/>
              </a:rPr>
              <a:t>电路。</a:t>
            </a:r>
            <a:endParaRPr lang="zh-CN" altLang="en-US">
              <a:solidFill>
                <a:srgbClr val="FF0000"/>
              </a:solidFill>
              <a:latin typeface="黑体" panose="02010609060101010101" charset="-122"/>
              <a:ea typeface="黑体" panose="02010609060101010101" charset="-122"/>
              <a:cs typeface="黑体" panose="02010609060101010101" charset="-122"/>
            </a:endParaRPr>
          </a:p>
          <a:p>
            <a:r>
              <a:rPr lang="en-US" altLang="zh-CN">
                <a:solidFill>
                  <a:srgbClr val="FF0000"/>
                </a:solidFill>
                <a:latin typeface="黑体" panose="02010609060101010101" charset="-122"/>
                <a:ea typeface="黑体" panose="02010609060101010101" charset="-122"/>
                <a:cs typeface="黑体" panose="02010609060101010101" charset="-122"/>
              </a:rPr>
              <a:t>=</a:t>
            </a:r>
            <a:r>
              <a:rPr lang="zh-CN" altLang="en-US">
                <a:solidFill>
                  <a:srgbClr val="FF0000"/>
                </a:solidFill>
                <a:latin typeface="黑体" panose="02010609060101010101" charset="-122"/>
                <a:ea typeface="黑体" panose="02010609060101010101" charset="-122"/>
                <a:cs typeface="黑体" panose="02010609060101010101" charset="-122"/>
              </a:rPr>
              <a:t>在该条</a:t>
            </a:r>
            <a:r>
              <a:rPr lang="zh-CN" altLang="en-US">
                <a:solidFill>
                  <a:srgbClr val="FF0000"/>
                </a:solidFill>
                <a:highlight>
                  <a:srgbClr val="FFFF00"/>
                </a:highlight>
                <a:latin typeface="黑体" panose="02010609060101010101" charset="-122"/>
                <a:ea typeface="黑体" panose="02010609060101010101" charset="-122"/>
                <a:cs typeface="黑体" panose="02010609060101010101" charset="-122"/>
              </a:rPr>
              <a:t>语句结束</a:t>
            </a:r>
            <a:r>
              <a:rPr lang="zh-CN" altLang="en-US">
                <a:solidFill>
                  <a:srgbClr val="FF0000"/>
                </a:solidFill>
                <a:latin typeface="黑体" panose="02010609060101010101" charset="-122"/>
                <a:ea typeface="黑体" panose="02010609060101010101" charset="-122"/>
                <a:cs typeface="黑体" panose="02010609060101010101" charset="-122"/>
              </a:rPr>
              <a:t>时赋值。</a:t>
            </a:r>
            <a:r>
              <a:rPr lang="zh-CN" altLang="en-US">
                <a:solidFill>
                  <a:srgbClr val="FF0000"/>
                </a:solidFill>
                <a:latin typeface="黑体" panose="02010609060101010101" charset="-122"/>
                <a:ea typeface="黑体" panose="02010609060101010101" charset="-122"/>
                <a:cs typeface="黑体" panose="02010609060101010101" charset="-122"/>
                <a:sym typeface="+mn-ea"/>
              </a:rPr>
              <a:t>硬件</a:t>
            </a:r>
            <a:r>
              <a:rPr lang="zh-CN" altLang="en-US">
                <a:solidFill>
                  <a:srgbClr val="FF0000"/>
                </a:solidFill>
                <a:latin typeface="黑体" panose="02010609060101010101" charset="-122"/>
                <a:ea typeface="黑体" panose="02010609060101010101" charset="-122"/>
                <a:cs typeface="黑体" panose="02010609060101010101" charset="-122"/>
                <a:sym typeface="+mn-ea"/>
              </a:rPr>
              <a:t>没有对应电路。</a:t>
            </a:r>
            <a:endParaRPr lang="en-US" altLang="zh-CN">
              <a:solidFill>
                <a:srgbClr val="FF0000"/>
              </a:solidFill>
              <a:latin typeface="黑体" panose="02010609060101010101" charset="-122"/>
              <a:ea typeface="黑体" panose="02010609060101010101" charset="-122"/>
              <a:cs typeface="黑体" panose="02010609060101010101"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2"/>
          </p:nvPr>
        </p:nvSpPr>
        <p:spPr/>
        <p:txBody>
          <a:bodyPr/>
          <a:p>
            <a:r>
              <a:rPr lang="en-US" altLang="zh-CN">
                <a:sym typeface="+mn-ea"/>
              </a:rPr>
              <a:t>3 </a:t>
            </a:r>
            <a:r>
              <a:rPr lang="zh-CN" altLang="en-US">
                <a:sym typeface="+mn-ea"/>
              </a:rPr>
              <a:t>时序逻辑电路</a:t>
            </a:r>
            <a:r>
              <a:rPr lang="en-US" altLang="zh-CN">
                <a:sym typeface="+mn-ea"/>
              </a:rPr>
              <a:t>-</a:t>
            </a:r>
            <a:r>
              <a:rPr lang="zh-CN" altLang="en-US">
                <a:sym typeface="+mn-ea"/>
              </a:rPr>
              <a:t>画图题</a:t>
            </a:r>
            <a:endParaRPr lang="zh-CN" altLang="en-US"/>
          </a:p>
          <a:p>
            <a:endParaRPr lang="zh-CN" altLang="en-US"/>
          </a:p>
        </p:txBody>
      </p:sp>
      <p:pic>
        <p:nvPicPr>
          <p:cNvPr id="14" name="图片 13"/>
          <p:cNvPicPr>
            <a:picLocks noChangeAspect="1"/>
          </p:cNvPicPr>
          <p:nvPr/>
        </p:nvPicPr>
        <p:blipFill>
          <a:blip r:embed="rId1"/>
          <a:stretch>
            <a:fillRect/>
          </a:stretch>
        </p:blipFill>
        <p:spPr>
          <a:xfrm>
            <a:off x="334645" y="899160"/>
            <a:ext cx="8203565" cy="595630"/>
          </a:xfrm>
          <a:prstGeom prst="rect">
            <a:avLst/>
          </a:prstGeom>
        </p:spPr>
      </p:pic>
      <p:sp>
        <p:nvSpPr>
          <p:cNvPr id="8" name="Rectangle 21"/>
          <p:cNvSpPr>
            <a:spLocks noChangeArrowheads="1"/>
          </p:cNvSpPr>
          <p:nvPr/>
        </p:nvSpPr>
        <p:spPr bwMode="auto">
          <a:xfrm>
            <a:off x="350520" y="1570673"/>
            <a:ext cx="778891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p>
            <a:pPr marL="0" marR="0" lvl="0" indent="0" algn="l" defTabSz="914400" rtl="0" eaLnBrk="0" fontAlgn="base" latinLnBrk="0" hangingPunct="0">
              <a:lnSpc>
                <a:spcPct val="100000"/>
              </a:lnSpc>
              <a:spcBef>
                <a:spcPct val="0"/>
              </a:spcBef>
              <a:spcAft>
                <a:spcPct val="0"/>
              </a:spcAft>
              <a:buClrTx/>
              <a:buSzTx/>
              <a:buFontTx/>
              <a:buNone/>
            </a:pPr>
            <a:r>
              <a:rPr lang="zh-CN" altLang="en-US" sz="2400" b="1" dirty="0">
                <a:ln>
                  <a:noFill/>
                </a:ln>
                <a:solidFill>
                  <a:srgbClr val="6C0000"/>
                </a:solidFill>
                <a:effectLst/>
                <a:latin typeface="华文楷体" panose="02010600040101010101" pitchFamily="2" charset="-122"/>
                <a:ea typeface="华文楷体" panose="02010600040101010101" pitchFamily="2" charset="-122"/>
                <a:sym typeface="+mn-ea"/>
              </a:rPr>
              <a:t>画图（</a:t>
            </a:r>
            <a:r>
              <a:rPr lang="zh-CN" altLang="en-US" sz="2400" b="1" dirty="0">
                <a:ln>
                  <a:noFill/>
                </a:ln>
                <a:solidFill>
                  <a:srgbClr val="6C0000"/>
                </a:solidFill>
                <a:effectLst/>
                <a:latin typeface="华文楷体" panose="02010600040101010101" pitchFamily="2" charset="-122"/>
                <a:ea typeface="华文楷体" panose="02010600040101010101" pitchFamily="2" charset="-122"/>
                <a:sym typeface="+mn-ea"/>
              </a:rPr>
              <a:t>选择）</a:t>
            </a:r>
            <a:endParaRPr kumimoji="0" lang="en-US" altLang="zh-CN" sz="2400"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endParaRPr>
          </a:p>
        </p:txBody>
      </p:sp>
      <p:sp>
        <p:nvSpPr>
          <p:cNvPr id="11" name="矩形 10"/>
          <p:cNvSpPr/>
          <p:nvPr/>
        </p:nvSpPr>
        <p:spPr>
          <a:xfrm>
            <a:off x="206255" y="164137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pic>
        <p:nvPicPr>
          <p:cNvPr id="5" name="图片 4"/>
          <p:cNvPicPr>
            <a:picLocks noChangeAspect="1"/>
          </p:cNvPicPr>
          <p:nvPr/>
        </p:nvPicPr>
        <p:blipFill>
          <a:blip r:embed="rId2"/>
          <a:stretch>
            <a:fillRect/>
          </a:stretch>
        </p:blipFill>
        <p:spPr>
          <a:xfrm>
            <a:off x="250825" y="1988185"/>
            <a:ext cx="8642350" cy="3454400"/>
          </a:xfrm>
          <a:prstGeom prst="rect">
            <a:avLst/>
          </a:prstGeom>
        </p:spPr>
      </p:pic>
      <p:sp>
        <p:nvSpPr>
          <p:cNvPr id="7" name="Rectangle 21"/>
          <p:cNvSpPr>
            <a:spLocks noChangeArrowheads="1"/>
          </p:cNvSpPr>
          <p:nvPr/>
        </p:nvSpPr>
        <p:spPr bwMode="auto">
          <a:xfrm>
            <a:off x="574040" y="5564188"/>
            <a:ext cx="790765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400" b="1" i="0" u="none" strike="noStrike" cap="none" normalizeH="0" baseline="0" dirty="0">
                <a:ln>
                  <a:noFill/>
                </a:ln>
                <a:solidFill>
                  <a:srgbClr val="FF0000"/>
                </a:solidFill>
                <a:effectLst/>
                <a:latin typeface="华文楷体" panose="02010600040101010101" pitchFamily="2" charset="-122"/>
                <a:ea typeface="华文楷体" panose="02010600040101010101" pitchFamily="2" charset="-122"/>
              </a:rPr>
              <a:t>画图题：非阻塞和阻塞；</a:t>
            </a:r>
            <a:r>
              <a:rPr kumimoji="0" lang="en-US" altLang="zh-CN" sz="2400" b="1" i="0" u="none" strike="noStrike" cap="none" normalizeH="0" baseline="0" dirty="0">
                <a:ln>
                  <a:noFill/>
                </a:ln>
                <a:solidFill>
                  <a:srgbClr val="FF0000"/>
                </a:solidFill>
                <a:effectLst/>
                <a:latin typeface="华文楷体" panose="02010600040101010101" pitchFamily="2" charset="-122"/>
                <a:ea typeface="华文楷体" panose="02010600040101010101" pitchFamily="2" charset="-122"/>
              </a:rPr>
              <a:t>ifesle</a:t>
            </a:r>
            <a:r>
              <a:rPr kumimoji="0" lang="zh-CN" altLang="en-US" sz="2400" b="1" i="0" u="none" strike="noStrike" cap="none" normalizeH="0" baseline="0" dirty="0">
                <a:ln>
                  <a:noFill/>
                </a:ln>
                <a:solidFill>
                  <a:srgbClr val="FF0000"/>
                </a:solidFill>
                <a:effectLst/>
                <a:latin typeface="华文楷体" panose="02010600040101010101" pitchFamily="2" charset="-122"/>
                <a:ea typeface="华文楷体" panose="02010600040101010101" pitchFamily="2" charset="-122"/>
              </a:rPr>
              <a:t>画法（</a:t>
            </a:r>
            <a:r>
              <a:rPr kumimoji="0" lang="en-US" altLang="zh-CN" sz="2400" b="1" i="0" u="none" strike="noStrike" cap="none" normalizeH="0" baseline="0" dirty="0">
                <a:ln>
                  <a:noFill/>
                </a:ln>
                <a:solidFill>
                  <a:srgbClr val="FF0000"/>
                </a:solidFill>
                <a:effectLst/>
                <a:latin typeface="华文楷体" panose="02010600040101010101" pitchFamily="2" charset="-122"/>
                <a:ea typeface="华文楷体" panose="02010600040101010101" pitchFamily="2" charset="-122"/>
              </a:rPr>
              <a:t>DFF</a:t>
            </a:r>
            <a:r>
              <a:rPr kumimoji="0" lang="zh-CN" altLang="en-US" sz="2400" b="1" i="0" u="none" strike="noStrike" cap="none" normalizeH="0" baseline="0" dirty="0">
                <a:ln>
                  <a:noFill/>
                </a:ln>
                <a:solidFill>
                  <a:srgbClr val="FF0000"/>
                </a:solidFill>
                <a:effectLst/>
                <a:latin typeface="华文楷体" panose="02010600040101010101" pitchFamily="2" charset="-122"/>
                <a:ea typeface="华文楷体" panose="02010600040101010101" pitchFamily="2" charset="-122"/>
              </a:rPr>
              <a:t>为主）；同步、异步电路</a:t>
            </a:r>
            <a:r>
              <a:rPr kumimoji="0" lang="zh-CN" altLang="en-US" sz="2400" b="1" i="0" u="none" strike="noStrike" cap="none" normalizeH="0" baseline="0" dirty="0">
                <a:ln>
                  <a:noFill/>
                </a:ln>
                <a:solidFill>
                  <a:srgbClr val="FF0000"/>
                </a:solidFill>
                <a:effectLst/>
                <a:latin typeface="华文楷体" panose="02010600040101010101" pitchFamily="2" charset="-122"/>
                <a:ea typeface="华文楷体" panose="02010600040101010101" pitchFamily="2" charset="-122"/>
              </a:rPr>
              <a:t>图</a:t>
            </a:r>
            <a:endParaRPr kumimoji="0" lang="zh-CN" altLang="en-US" sz="2400" b="1" i="0" u="none" strike="noStrike" cap="none" normalizeH="0" baseline="0" dirty="0">
              <a:ln>
                <a:noFill/>
              </a:ln>
              <a:solidFill>
                <a:srgbClr val="FF0000"/>
              </a:solidFill>
              <a:effectLst/>
              <a:latin typeface="华文楷体" panose="02010600040101010101" pitchFamily="2" charset="-122"/>
              <a:ea typeface="华文楷体" panose="02010600040101010101"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2"/>
          </p:nvPr>
        </p:nvSpPr>
        <p:spPr/>
        <p:txBody>
          <a:bodyPr/>
          <a:p>
            <a:r>
              <a:rPr lang="en-US" altLang="zh-CN">
                <a:sym typeface="+mn-ea"/>
              </a:rPr>
              <a:t>3 </a:t>
            </a:r>
            <a:r>
              <a:rPr lang="zh-CN" altLang="en-US">
                <a:sym typeface="+mn-ea"/>
              </a:rPr>
              <a:t>时序逻辑电路</a:t>
            </a:r>
            <a:r>
              <a:rPr lang="en-US" altLang="zh-CN">
                <a:sym typeface="+mn-ea"/>
              </a:rPr>
              <a:t>-</a:t>
            </a:r>
            <a:r>
              <a:rPr lang="zh-CN" altLang="en-US">
                <a:sym typeface="+mn-ea"/>
              </a:rPr>
              <a:t>设计题</a:t>
            </a:r>
            <a:endParaRPr lang="zh-CN" altLang="en-US"/>
          </a:p>
          <a:p>
            <a:endParaRPr lang="zh-CN" altLang="en-US"/>
          </a:p>
        </p:txBody>
      </p:sp>
      <p:pic>
        <p:nvPicPr>
          <p:cNvPr id="14" name="图片 13"/>
          <p:cNvPicPr>
            <a:picLocks noChangeAspect="1"/>
          </p:cNvPicPr>
          <p:nvPr/>
        </p:nvPicPr>
        <p:blipFill>
          <a:blip r:embed="rId1"/>
          <a:stretch>
            <a:fillRect/>
          </a:stretch>
        </p:blipFill>
        <p:spPr>
          <a:xfrm>
            <a:off x="334645" y="899160"/>
            <a:ext cx="8203565" cy="595630"/>
          </a:xfrm>
          <a:prstGeom prst="rect">
            <a:avLst/>
          </a:prstGeom>
        </p:spPr>
      </p:pic>
      <p:sp>
        <p:nvSpPr>
          <p:cNvPr id="8" name="Rectangle 21"/>
          <p:cNvSpPr>
            <a:spLocks noChangeArrowheads="1"/>
          </p:cNvSpPr>
          <p:nvPr/>
        </p:nvSpPr>
        <p:spPr bwMode="auto">
          <a:xfrm>
            <a:off x="350520" y="1570990"/>
            <a:ext cx="862076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p>
            <a:pPr marL="0" marR="0" lvl="0" indent="0" algn="l" defTabSz="914400" rtl="0" eaLnBrk="0" fontAlgn="base" latinLnBrk="0" hangingPunct="0">
              <a:lnSpc>
                <a:spcPct val="100000"/>
              </a:lnSpc>
              <a:spcBef>
                <a:spcPct val="0"/>
              </a:spcBef>
              <a:spcAft>
                <a:spcPct val="0"/>
              </a:spcAft>
              <a:buClrTx/>
              <a:buSzTx/>
              <a:buFontTx/>
              <a:buNone/>
            </a:pPr>
            <a:r>
              <a:rPr lang="zh-CN" altLang="en-US" sz="2400" b="1" dirty="0">
                <a:ln>
                  <a:noFill/>
                </a:ln>
                <a:solidFill>
                  <a:srgbClr val="6C0000"/>
                </a:solidFill>
                <a:effectLst/>
                <a:latin typeface="华文楷体" panose="02010600040101010101" pitchFamily="2" charset="-122"/>
                <a:ea typeface="华文楷体" panose="02010600040101010101" pitchFamily="2" charset="-122"/>
                <a:sym typeface="+mn-ea"/>
              </a:rPr>
              <a:t>设计（用特定触发器</a:t>
            </a:r>
            <a:r>
              <a:rPr lang="zh-CN" altLang="en-US" sz="2400" b="1" dirty="0">
                <a:ln>
                  <a:noFill/>
                </a:ln>
                <a:solidFill>
                  <a:srgbClr val="6C0000"/>
                </a:solidFill>
                <a:effectLst/>
                <a:highlight>
                  <a:srgbClr val="FFFF00"/>
                </a:highlight>
                <a:latin typeface="华文楷体" panose="02010600040101010101" pitchFamily="2" charset="-122"/>
                <a:ea typeface="华文楷体" panose="02010600040101010101" pitchFamily="2" charset="-122"/>
                <a:sym typeface="+mn-ea"/>
              </a:rPr>
              <a:t>设计</a:t>
            </a:r>
            <a:r>
              <a:rPr lang="zh-CN" altLang="en-US" sz="2400" b="1" dirty="0">
                <a:ln>
                  <a:noFill/>
                </a:ln>
                <a:solidFill>
                  <a:srgbClr val="6C0000"/>
                </a:solidFill>
                <a:effectLst/>
                <a:latin typeface="华文楷体" panose="02010600040101010101" pitchFamily="2" charset="-122"/>
                <a:ea typeface="华文楷体" panose="02010600040101010101" pitchFamily="2" charset="-122"/>
                <a:sym typeface="+mn-ea"/>
              </a:rPr>
              <a:t>器件，涉及状态机）</a:t>
            </a:r>
            <a:endParaRPr kumimoji="0" lang="en-US" altLang="zh-CN" sz="2400"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endParaRPr>
          </a:p>
        </p:txBody>
      </p:sp>
      <p:sp>
        <p:nvSpPr>
          <p:cNvPr id="11" name="矩形 10"/>
          <p:cNvSpPr/>
          <p:nvPr/>
        </p:nvSpPr>
        <p:spPr>
          <a:xfrm>
            <a:off x="206255" y="164137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pic>
        <p:nvPicPr>
          <p:cNvPr id="3" name="图片 2"/>
          <p:cNvPicPr>
            <a:picLocks noChangeAspect="1"/>
          </p:cNvPicPr>
          <p:nvPr/>
        </p:nvPicPr>
        <p:blipFill>
          <a:blip r:embed="rId2"/>
          <a:srcRect t="7545"/>
          <a:stretch>
            <a:fillRect/>
          </a:stretch>
        </p:blipFill>
        <p:spPr>
          <a:xfrm>
            <a:off x="578485" y="1957070"/>
            <a:ext cx="7687310" cy="1812925"/>
          </a:xfrm>
          <a:prstGeom prst="rect">
            <a:avLst/>
          </a:prstGeom>
        </p:spPr>
      </p:pic>
      <p:sp>
        <p:nvSpPr>
          <p:cNvPr id="5" name="文本框 4"/>
          <p:cNvSpPr txBox="1"/>
          <p:nvPr/>
        </p:nvSpPr>
        <p:spPr>
          <a:xfrm>
            <a:off x="620395" y="3747770"/>
            <a:ext cx="7699375" cy="647065"/>
          </a:xfrm>
          <a:prstGeom prst="rect">
            <a:avLst/>
          </a:prstGeom>
          <a:noFill/>
        </p:spPr>
        <p:txBody>
          <a:bodyPr wrap="square" rtlCol="0" anchor="t">
            <a:noAutofit/>
          </a:bodyPr>
          <a:p>
            <a:r>
              <a:rPr lang="en-US" altLang="zh-CN"/>
              <a:t>Eg: </a:t>
            </a:r>
            <a:r>
              <a:rPr lang="zh-CN" altLang="en-US"/>
              <a:t>设计一个</a:t>
            </a:r>
            <a:r>
              <a:rPr lang="en-US" altLang="zh-CN"/>
              <a:t>“011”</a:t>
            </a:r>
            <a:r>
              <a:rPr lang="zh-CN" altLang="en-US"/>
              <a:t>序列检测器，用来检测串行二进制序列，要求每当连续输入</a:t>
            </a:r>
            <a:r>
              <a:rPr lang="en-US"/>
              <a:t>011</a:t>
            </a:r>
            <a:r>
              <a:rPr lang="zh-CN" altLang="en-US"/>
              <a:t>时，检测器输出为</a:t>
            </a:r>
            <a:r>
              <a:rPr lang="en-US" altLang="zh-CN"/>
              <a:t>1</a:t>
            </a:r>
            <a:r>
              <a:rPr lang="zh-CN" altLang="en-US"/>
              <a:t>，否则输出为</a:t>
            </a:r>
            <a:r>
              <a:rPr lang="en-US" altLang="zh-CN"/>
              <a:t>0</a:t>
            </a:r>
            <a:r>
              <a:rPr lang="zh-CN" altLang="en-US"/>
              <a:t>。其典型输入输出序列如下</a:t>
            </a:r>
            <a:r>
              <a:rPr lang="en-US" altLang="zh-CN"/>
              <a:t>:</a:t>
            </a:r>
            <a:endParaRPr lang="en-US" altLang="zh-CN"/>
          </a:p>
          <a:p>
            <a:endParaRPr lang="zh-CN" altLang="en-US"/>
          </a:p>
        </p:txBody>
      </p:sp>
      <p:sp>
        <p:nvSpPr>
          <p:cNvPr id="15" name="文本框 14"/>
          <p:cNvSpPr txBox="1"/>
          <p:nvPr/>
        </p:nvSpPr>
        <p:spPr>
          <a:xfrm>
            <a:off x="409575" y="4394835"/>
            <a:ext cx="4584065" cy="2030095"/>
          </a:xfrm>
          <a:prstGeom prst="rect">
            <a:avLst/>
          </a:prstGeom>
          <a:noFill/>
        </p:spPr>
        <p:txBody>
          <a:bodyPr wrap="square" rtlCol="0" anchor="t">
            <a:spAutoFit/>
          </a:bodyPr>
          <a:p>
            <a:r>
              <a:rPr lang="en-US" altLang="zh-CN">
                <a:sym typeface="+mn-ea"/>
              </a:rPr>
              <a:t>(1) </a:t>
            </a:r>
            <a:r>
              <a:rPr lang="zh-CN" altLang="en-US">
                <a:sym typeface="+mn-ea"/>
              </a:rPr>
              <a:t>逻辑抽象</a:t>
            </a:r>
            <a:endParaRPr lang="zh-CN" altLang="en-US">
              <a:sym typeface="+mn-ea"/>
            </a:endParaRPr>
          </a:p>
          <a:p>
            <a:r>
              <a:rPr lang="zh-CN" altLang="en-US">
                <a:sym typeface="+mn-ea"/>
              </a:rPr>
              <a:t>设输入为</a:t>
            </a:r>
            <a:r>
              <a:rPr lang="en-US" altLang="zh-CN">
                <a:sym typeface="+mn-ea"/>
              </a:rPr>
              <a:t>X</a:t>
            </a:r>
            <a:r>
              <a:rPr lang="zh-CN" altLang="en-US">
                <a:sym typeface="+mn-ea"/>
              </a:rPr>
              <a:t>，输出为</a:t>
            </a:r>
            <a:r>
              <a:rPr lang="en-US" altLang="zh-CN">
                <a:sym typeface="+mn-ea"/>
              </a:rPr>
              <a:t>Y</a:t>
            </a:r>
            <a:endParaRPr lang="zh-CN" altLang="en-US">
              <a:sym typeface="+mn-ea"/>
            </a:endParaRPr>
          </a:p>
          <a:p>
            <a:r>
              <a:rPr lang="zh-CN" altLang="en-US">
                <a:sym typeface="+mn-ea"/>
              </a:rPr>
              <a:t>状态选定</a:t>
            </a:r>
            <a:r>
              <a:rPr lang="en-US" altLang="zh-CN">
                <a:sym typeface="+mn-ea"/>
              </a:rPr>
              <a:t> S0 = 1</a:t>
            </a:r>
            <a:r>
              <a:rPr lang="zh-CN" altLang="en-US">
                <a:sym typeface="+mn-ea"/>
              </a:rPr>
              <a:t>，</a:t>
            </a:r>
            <a:r>
              <a:rPr lang="en-US" altLang="zh-CN">
                <a:sym typeface="+mn-ea"/>
              </a:rPr>
              <a:t>S1 = 0</a:t>
            </a:r>
            <a:r>
              <a:rPr lang="zh-CN" altLang="en-US">
                <a:sym typeface="+mn-ea"/>
              </a:rPr>
              <a:t>，</a:t>
            </a:r>
            <a:r>
              <a:rPr lang="en-US" altLang="zh-CN">
                <a:sym typeface="+mn-ea"/>
              </a:rPr>
              <a:t>S2= 01</a:t>
            </a:r>
            <a:r>
              <a:rPr lang="zh-CN" altLang="en-US">
                <a:sym typeface="+mn-ea"/>
              </a:rPr>
              <a:t>，</a:t>
            </a:r>
            <a:r>
              <a:rPr lang="en-US" altLang="zh-CN">
                <a:sym typeface="+mn-ea"/>
              </a:rPr>
              <a:t>S3 = 011</a:t>
            </a:r>
            <a:endParaRPr lang="en-US" altLang="zh-CN">
              <a:sym typeface="+mn-ea"/>
            </a:endParaRPr>
          </a:p>
          <a:p>
            <a:r>
              <a:rPr lang="zh-CN" altLang="en-US">
                <a:sym typeface="+mn-ea"/>
              </a:rPr>
              <a:t>状态转换说明，当脉冲到来时，若第一位为</a:t>
            </a:r>
            <a:r>
              <a:rPr lang="en-US" altLang="zh-CN">
                <a:sym typeface="+mn-ea"/>
              </a:rPr>
              <a:t>1</a:t>
            </a:r>
            <a:r>
              <a:rPr lang="zh-CN" altLang="en-US">
                <a:sym typeface="+mn-ea"/>
              </a:rPr>
              <a:t>进入</a:t>
            </a:r>
            <a:r>
              <a:rPr lang="en-US" altLang="zh-CN">
                <a:sym typeface="+mn-ea"/>
              </a:rPr>
              <a:t>S0</a:t>
            </a:r>
            <a:r>
              <a:rPr lang="zh-CN" altLang="en-US">
                <a:sym typeface="+mn-ea"/>
              </a:rPr>
              <a:t>，若为</a:t>
            </a:r>
            <a:r>
              <a:rPr lang="en-US" altLang="zh-CN">
                <a:sym typeface="+mn-ea"/>
              </a:rPr>
              <a:t>0</a:t>
            </a:r>
            <a:r>
              <a:rPr lang="zh-CN" altLang="en-US">
                <a:sym typeface="+mn-ea"/>
              </a:rPr>
              <a:t>进入</a:t>
            </a:r>
            <a:r>
              <a:rPr lang="en-US" altLang="zh-CN">
                <a:sym typeface="+mn-ea"/>
              </a:rPr>
              <a:t>S1</a:t>
            </a:r>
            <a:r>
              <a:rPr lang="zh-CN" altLang="en-US">
                <a:sym typeface="+mn-ea"/>
              </a:rPr>
              <a:t>。此后根据现态和</a:t>
            </a:r>
            <a:r>
              <a:rPr lang="zh-CN" altLang="en-US">
                <a:sym typeface="+mn-ea"/>
              </a:rPr>
              <a:t>输入，转移到相应的</a:t>
            </a:r>
            <a:r>
              <a:rPr lang="zh-CN" altLang="en-US">
                <a:sym typeface="+mn-ea"/>
              </a:rPr>
              <a:t>次态。检测到连续输入</a:t>
            </a:r>
            <a:r>
              <a:rPr lang="en-US" altLang="zh-CN">
                <a:sym typeface="+mn-ea"/>
              </a:rPr>
              <a:t>011</a:t>
            </a:r>
            <a:r>
              <a:rPr lang="zh-CN" altLang="en-US">
                <a:sym typeface="+mn-ea"/>
              </a:rPr>
              <a:t>时输出</a:t>
            </a:r>
            <a:r>
              <a:rPr lang="en-US" altLang="zh-CN">
                <a:sym typeface="+mn-ea"/>
              </a:rPr>
              <a:t>Y=1</a:t>
            </a:r>
            <a:r>
              <a:rPr lang="zh-CN" altLang="en-US">
                <a:sym typeface="+mn-ea"/>
              </a:rPr>
              <a:t>，否则</a:t>
            </a:r>
            <a:r>
              <a:rPr lang="en-US" altLang="zh-CN">
                <a:sym typeface="+mn-ea"/>
              </a:rPr>
              <a:t>Y=0</a:t>
            </a:r>
            <a:r>
              <a:rPr lang="zh-CN" altLang="en-US">
                <a:sym typeface="+mn-ea"/>
              </a:rPr>
              <a:t>。</a:t>
            </a:r>
            <a:endParaRPr lang="zh-CN" altLang="en-US">
              <a:sym typeface="+mn-ea"/>
            </a:endParaRPr>
          </a:p>
        </p:txBody>
      </p:sp>
      <p:grpSp>
        <p:nvGrpSpPr>
          <p:cNvPr id="4" name="组合 3"/>
          <p:cNvGrpSpPr/>
          <p:nvPr/>
        </p:nvGrpSpPr>
        <p:grpSpPr>
          <a:xfrm>
            <a:off x="4993640" y="4334510"/>
            <a:ext cx="3411220" cy="2245995"/>
            <a:chOff x="7864" y="6826"/>
            <a:chExt cx="5372" cy="3537"/>
          </a:xfrm>
        </p:grpSpPr>
        <p:grpSp>
          <p:nvGrpSpPr>
            <p:cNvPr id="13" name="组合 12"/>
            <p:cNvGrpSpPr/>
            <p:nvPr/>
          </p:nvGrpSpPr>
          <p:grpSpPr>
            <a:xfrm>
              <a:off x="8070" y="7343"/>
              <a:ext cx="5166" cy="3020"/>
              <a:chOff x="780" y="7331"/>
              <a:chExt cx="5166" cy="3020"/>
            </a:xfrm>
          </p:grpSpPr>
          <p:grpSp>
            <p:nvGrpSpPr>
              <p:cNvPr id="70" name="组合 69"/>
              <p:cNvGrpSpPr/>
              <p:nvPr/>
            </p:nvGrpSpPr>
            <p:grpSpPr>
              <a:xfrm>
                <a:off x="780" y="7331"/>
                <a:ext cx="5166" cy="2171"/>
                <a:chOff x="2626" y="4899"/>
                <a:chExt cx="5392" cy="2266"/>
              </a:xfrm>
            </p:grpSpPr>
            <p:grpSp>
              <p:nvGrpSpPr>
                <p:cNvPr id="71" name="组合 70"/>
                <p:cNvGrpSpPr/>
                <p:nvPr/>
              </p:nvGrpSpPr>
              <p:grpSpPr>
                <a:xfrm>
                  <a:off x="4093" y="5741"/>
                  <a:ext cx="941" cy="931"/>
                  <a:chOff x="2426" y="5565"/>
                  <a:chExt cx="941" cy="931"/>
                </a:xfrm>
              </p:grpSpPr>
              <p:sp>
                <p:nvSpPr>
                  <p:cNvPr id="72" name="椭圆 71"/>
                  <p:cNvSpPr/>
                  <p:nvPr/>
                </p:nvSpPr>
                <p:spPr>
                  <a:xfrm>
                    <a:off x="2426" y="5565"/>
                    <a:ext cx="941" cy="931"/>
                  </a:xfrm>
                  <a:prstGeom prst="ellipse">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3" name="文本框 72"/>
                  <p:cNvSpPr txBox="1"/>
                  <p:nvPr/>
                </p:nvSpPr>
                <p:spPr>
                  <a:xfrm>
                    <a:off x="2566" y="5750"/>
                    <a:ext cx="734" cy="605"/>
                  </a:xfrm>
                  <a:prstGeom prst="rect">
                    <a:avLst/>
                  </a:prstGeom>
                  <a:noFill/>
                </p:spPr>
                <p:txBody>
                  <a:bodyPr wrap="square" rtlCol="0">
                    <a:spAutoFit/>
                  </a:bodyPr>
                  <a:p>
                    <a:r>
                      <a:rPr lang="en-US" altLang="zh-CN"/>
                      <a:t>S1</a:t>
                    </a:r>
                    <a:endParaRPr lang="en-US" altLang="zh-CN"/>
                  </a:p>
                </p:txBody>
              </p:sp>
            </p:grpSp>
            <p:grpSp>
              <p:nvGrpSpPr>
                <p:cNvPr id="74" name="组合 73"/>
                <p:cNvGrpSpPr/>
                <p:nvPr/>
              </p:nvGrpSpPr>
              <p:grpSpPr>
                <a:xfrm>
                  <a:off x="2626" y="5765"/>
                  <a:ext cx="941" cy="931"/>
                  <a:chOff x="2426" y="5565"/>
                  <a:chExt cx="941" cy="931"/>
                </a:xfrm>
              </p:grpSpPr>
              <p:sp>
                <p:nvSpPr>
                  <p:cNvPr id="75" name="椭圆 74"/>
                  <p:cNvSpPr/>
                  <p:nvPr/>
                </p:nvSpPr>
                <p:spPr>
                  <a:xfrm>
                    <a:off x="2426" y="5565"/>
                    <a:ext cx="941" cy="931"/>
                  </a:xfrm>
                  <a:prstGeom prst="ellipse">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6" name="文本框 75"/>
                  <p:cNvSpPr txBox="1"/>
                  <p:nvPr/>
                </p:nvSpPr>
                <p:spPr>
                  <a:xfrm>
                    <a:off x="2563" y="5742"/>
                    <a:ext cx="804" cy="605"/>
                  </a:xfrm>
                  <a:prstGeom prst="rect">
                    <a:avLst/>
                  </a:prstGeom>
                  <a:noFill/>
                </p:spPr>
                <p:txBody>
                  <a:bodyPr wrap="square" rtlCol="0">
                    <a:spAutoFit/>
                  </a:bodyPr>
                  <a:p>
                    <a:r>
                      <a:rPr lang="en-US" altLang="zh-CN"/>
                      <a:t>S0</a:t>
                    </a:r>
                    <a:endParaRPr lang="en-US" altLang="zh-CN"/>
                  </a:p>
                </p:txBody>
              </p:sp>
            </p:grpSp>
            <p:grpSp>
              <p:nvGrpSpPr>
                <p:cNvPr id="77" name="组合 76"/>
                <p:cNvGrpSpPr/>
                <p:nvPr/>
              </p:nvGrpSpPr>
              <p:grpSpPr>
                <a:xfrm>
                  <a:off x="7011" y="5765"/>
                  <a:ext cx="1007" cy="931"/>
                  <a:chOff x="2426" y="5565"/>
                  <a:chExt cx="1007" cy="931"/>
                </a:xfrm>
              </p:grpSpPr>
              <p:sp>
                <p:nvSpPr>
                  <p:cNvPr id="78" name="椭圆 77"/>
                  <p:cNvSpPr/>
                  <p:nvPr/>
                </p:nvSpPr>
                <p:spPr>
                  <a:xfrm>
                    <a:off x="2426" y="5565"/>
                    <a:ext cx="941" cy="931"/>
                  </a:xfrm>
                  <a:prstGeom prst="ellipse">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9" name="文本框 78"/>
                  <p:cNvSpPr txBox="1"/>
                  <p:nvPr/>
                </p:nvSpPr>
                <p:spPr>
                  <a:xfrm>
                    <a:off x="2599" y="5741"/>
                    <a:ext cx="834" cy="356"/>
                  </a:xfrm>
                  <a:prstGeom prst="rect">
                    <a:avLst/>
                  </a:prstGeom>
                  <a:noFill/>
                </p:spPr>
                <p:txBody>
                  <a:bodyPr wrap="square" rtlCol="0">
                    <a:spAutoFit/>
                  </a:bodyPr>
                  <a:p>
                    <a:r>
                      <a:rPr lang="en-US" altLang="zh-CN"/>
                      <a:t>S3</a:t>
                    </a:r>
                    <a:endParaRPr lang="en-US" altLang="zh-CN"/>
                  </a:p>
                </p:txBody>
              </p:sp>
            </p:grpSp>
            <p:grpSp>
              <p:nvGrpSpPr>
                <p:cNvPr id="80" name="组合 79"/>
                <p:cNvGrpSpPr/>
                <p:nvPr/>
              </p:nvGrpSpPr>
              <p:grpSpPr>
                <a:xfrm>
                  <a:off x="5560" y="5767"/>
                  <a:ext cx="941" cy="931"/>
                  <a:chOff x="2426" y="5565"/>
                  <a:chExt cx="941" cy="931"/>
                </a:xfrm>
              </p:grpSpPr>
              <p:sp>
                <p:nvSpPr>
                  <p:cNvPr id="81" name="椭圆 80"/>
                  <p:cNvSpPr/>
                  <p:nvPr/>
                </p:nvSpPr>
                <p:spPr>
                  <a:xfrm>
                    <a:off x="2426" y="5565"/>
                    <a:ext cx="941" cy="931"/>
                  </a:xfrm>
                  <a:prstGeom prst="ellipse">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2" name="文本框 81"/>
                  <p:cNvSpPr txBox="1"/>
                  <p:nvPr/>
                </p:nvSpPr>
                <p:spPr>
                  <a:xfrm>
                    <a:off x="2563" y="5741"/>
                    <a:ext cx="688" cy="605"/>
                  </a:xfrm>
                  <a:prstGeom prst="rect">
                    <a:avLst/>
                  </a:prstGeom>
                  <a:noFill/>
                </p:spPr>
                <p:txBody>
                  <a:bodyPr wrap="square" rtlCol="0">
                    <a:spAutoFit/>
                  </a:bodyPr>
                  <a:p>
                    <a:r>
                      <a:rPr lang="en-US" altLang="zh-CN"/>
                      <a:t>S2</a:t>
                    </a:r>
                    <a:endParaRPr lang="en-US" altLang="zh-CN"/>
                  </a:p>
                </p:txBody>
              </p:sp>
            </p:grpSp>
            <p:cxnSp>
              <p:nvCxnSpPr>
                <p:cNvPr id="83" name="直接箭头连接符 82"/>
                <p:cNvCxnSpPr/>
                <p:nvPr/>
              </p:nvCxnSpPr>
              <p:spPr>
                <a:xfrm>
                  <a:off x="3598" y="6229"/>
                  <a:ext cx="510"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84" name="直接箭头连接符 83"/>
                <p:cNvCxnSpPr/>
                <p:nvPr/>
              </p:nvCxnSpPr>
              <p:spPr>
                <a:xfrm>
                  <a:off x="5034" y="6207"/>
                  <a:ext cx="510"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85" name="直接箭头连接符 84"/>
                <p:cNvCxnSpPr/>
                <p:nvPr/>
              </p:nvCxnSpPr>
              <p:spPr>
                <a:xfrm>
                  <a:off x="6501" y="6207"/>
                  <a:ext cx="510"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86" name="曲线连接符 85"/>
                <p:cNvCxnSpPr>
                  <a:stCxn id="75" idx="1"/>
                  <a:endCxn id="75" idx="7"/>
                </p:cNvCxnSpPr>
                <p:nvPr/>
              </p:nvCxnSpPr>
              <p:spPr>
                <a:xfrm rot="16200000" flipH="1">
                  <a:off x="3096" y="5569"/>
                  <a:ext cx="5" cy="665"/>
                </a:xfrm>
                <a:prstGeom prst="curvedConnector3">
                  <a:avLst>
                    <a:gd name="adj1" fmla="val -10180000"/>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87" name="曲线连接符 86"/>
                <p:cNvCxnSpPr/>
                <p:nvPr/>
              </p:nvCxnSpPr>
              <p:spPr>
                <a:xfrm rot="16200000" flipH="1">
                  <a:off x="4561" y="5564"/>
                  <a:ext cx="5" cy="665"/>
                </a:xfrm>
                <a:prstGeom prst="curvedConnector3">
                  <a:avLst>
                    <a:gd name="adj1" fmla="val -10180000"/>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88" name="曲线连接符 87"/>
                <p:cNvCxnSpPr>
                  <a:stCxn id="78" idx="3"/>
                  <a:endCxn id="72" idx="4"/>
                </p:cNvCxnSpPr>
                <p:nvPr/>
              </p:nvCxnSpPr>
              <p:spPr>
                <a:xfrm rot="5400000">
                  <a:off x="5800" y="5323"/>
                  <a:ext cx="112" cy="2585"/>
                </a:xfrm>
                <a:prstGeom prst="curvedConnector3">
                  <a:avLst>
                    <a:gd name="adj1" fmla="val 455804"/>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90" name="曲线连接符 89"/>
                <p:cNvCxnSpPr/>
                <p:nvPr/>
              </p:nvCxnSpPr>
              <p:spPr>
                <a:xfrm rot="5400000" flipH="1">
                  <a:off x="5055" y="4269"/>
                  <a:ext cx="136" cy="4718"/>
                </a:xfrm>
                <a:prstGeom prst="curvedConnector3">
                  <a:avLst>
                    <a:gd name="adj1" fmla="val -599264"/>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91" name="文本框 90"/>
                <p:cNvSpPr txBox="1"/>
                <p:nvPr/>
              </p:nvSpPr>
              <p:spPr>
                <a:xfrm>
                  <a:off x="2626" y="4912"/>
                  <a:ext cx="1007" cy="605"/>
                </a:xfrm>
                <a:prstGeom prst="rect">
                  <a:avLst/>
                </a:prstGeom>
                <a:noFill/>
              </p:spPr>
              <p:txBody>
                <a:bodyPr wrap="square" rtlCol="0">
                  <a:spAutoFit/>
                </a:bodyPr>
                <a:p>
                  <a:r>
                    <a:rPr lang="en-US" altLang="zh-CN"/>
                    <a:t>1/0</a:t>
                  </a:r>
                  <a:endParaRPr lang="en-US" altLang="zh-CN"/>
                </a:p>
              </p:txBody>
            </p:sp>
            <p:sp>
              <p:nvSpPr>
                <p:cNvPr id="92" name="文本框 91"/>
                <p:cNvSpPr txBox="1"/>
                <p:nvPr/>
              </p:nvSpPr>
              <p:spPr>
                <a:xfrm>
                  <a:off x="4138" y="4899"/>
                  <a:ext cx="896" cy="605"/>
                </a:xfrm>
                <a:prstGeom prst="rect">
                  <a:avLst/>
                </a:prstGeom>
                <a:noFill/>
              </p:spPr>
              <p:txBody>
                <a:bodyPr wrap="square" rtlCol="0">
                  <a:spAutoFit/>
                </a:bodyPr>
                <a:p>
                  <a:r>
                    <a:rPr lang="en-US" altLang="zh-CN"/>
                    <a:t>0/0</a:t>
                  </a:r>
                  <a:endParaRPr lang="en-US" altLang="zh-CN"/>
                </a:p>
              </p:txBody>
            </p:sp>
            <p:sp>
              <p:nvSpPr>
                <p:cNvPr id="93" name="文本框 92"/>
                <p:cNvSpPr txBox="1"/>
                <p:nvPr/>
              </p:nvSpPr>
              <p:spPr>
                <a:xfrm>
                  <a:off x="4892" y="5569"/>
                  <a:ext cx="967" cy="605"/>
                </a:xfrm>
                <a:prstGeom prst="rect">
                  <a:avLst/>
                </a:prstGeom>
                <a:noFill/>
              </p:spPr>
              <p:txBody>
                <a:bodyPr wrap="square" rtlCol="0">
                  <a:spAutoFit/>
                </a:bodyPr>
                <a:p>
                  <a:r>
                    <a:rPr lang="en-US" altLang="zh-CN"/>
                    <a:t>1/0</a:t>
                  </a:r>
                  <a:endParaRPr lang="en-US" altLang="zh-CN"/>
                </a:p>
              </p:txBody>
            </p:sp>
            <p:sp>
              <p:nvSpPr>
                <p:cNvPr id="94" name="文本框 93"/>
                <p:cNvSpPr txBox="1"/>
                <p:nvPr/>
              </p:nvSpPr>
              <p:spPr>
                <a:xfrm>
                  <a:off x="6385" y="5569"/>
                  <a:ext cx="902" cy="605"/>
                </a:xfrm>
                <a:prstGeom prst="rect">
                  <a:avLst/>
                </a:prstGeom>
                <a:noFill/>
              </p:spPr>
              <p:txBody>
                <a:bodyPr wrap="square" rtlCol="0">
                  <a:spAutoFit/>
                </a:bodyPr>
                <a:p>
                  <a:r>
                    <a:rPr lang="en-US" altLang="zh-CN"/>
                    <a:t>1/1</a:t>
                  </a:r>
                  <a:endParaRPr lang="en-US" altLang="zh-CN"/>
                </a:p>
              </p:txBody>
            </p:sp>
            <p:sp>
              <p:nvSpPr>
                <p:cNvPr id="95" name="文本框 94"/>
                <p:cNvSpPr txBox="1"/>
                <p:nvPr/>
              </p:nvSpPr>
              <p:spPr>
                <a:xfrm>
                  <a:off x="5601" y="6560"/>
                  <a:ext cx="1060" cy="605"/>
                </a:xfrm>
                <a:prstGeom prst="rect">
                  <a:avLst/>
                </a:prstGeom>
                <a:noFill/>
              </p:spPr>
              <p:txBody>
                <a:bodyPr wrap="square" rtlCol="0">
                  <a:spAutoFit/>
                </a:bodyPr>
                <a:p>
                  <a:r>
                    <a:rPr lang="en-US" altLang="zh-CN"/>
                    <a:t>0/0</a:t>
                  </a:r>
                  <a:endParaRPr lang="en-US" altLang="zh-CN"/>
                </a:p>
              </p:txBody>
            </p:sp>
            <p:sp>
              <p:nvSpPr>
                <p:cNvPr id="96" name="文本框 95"/>
                <p:cNvSpPr txBox="1"/>
                <p:nvPr/>
              </p:nvSpPr>
              <p:spPr>
                <a:xfrm>
                  <a:off x="3430" y="5517"/>
                  <a:ext cx="1111" cy="605"/>
                </a:xfrm>
                <a:prstGeom prst="rect">
                  <a:avLst/>
                </a:prstGeom>
                <a:noFill/>
              </p:spPr>
              <p:txBody>
                <a:bodyPr wrap="square" rtlCol="0">
                  <a:spAutoFit/>
                </a:bodyPr>
                <a:p>
                  <a:r>
                    <a:rPr lang="en-US" altLang="zh-CN"/>
                    <a:t>0/0</a:t>
                  </a:r>
                  <a:endParaRPr lang="en-US" altLang="zh-CN"/>
                </a:p>
              </p:txBody>
            </p:sp>
          </p:grpSp>
          <p:cxnSp>
            <p:nvCxnSpPr>
              <p:cNvPr id="7" name="直接箭头连接符 6"/>
              <p:cNvCxnSpPr/>
              <p:nvPr/>
            </p:nvCxnSpPr>
            <p:spPr>
              <a:xfrm flipH="1">
                <a:off x="3066" y="8841"/>
                <a:ext cx="544"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10" name="文本框 9"/>
              <p:cNvSpPr txBox="1"/>
              <p:nvPr/>
            </p:nvSpPr>
            <p:spPr>
              <a:xfrm>
                <a:off x="2951" y="8807"/>
                <a:ext cx="926" cy="445"/>
              </a:xfrm>
              <a:prstGeom prst="rect">
                <a:avLst/>
              </a:prstGeom>
              <a:noFill/>
            </p:spPr>
            <p:txBody>
              <a:bodyPr wrap="square" rtlCol="0">
                <a:noAutofit/>
              </a:bodyPr>
              <a:p>
                <a:r>
                  <a:rPr lang="en-US" altLang="zh-CN"/>
                  <a:t>0/0</a:t>
                </a:r>
                <a:endParaRPr lang="en-US" altLang="zh-CN"/>
              </a:p>
            </p:txBody>
          </p:sp>
          <p:sp>
            <p:nvSpPr>
              <p:cNvPr id="12" name="文本框 11"/>
              <p:cNvSpPr txBox="1"/>
              <p:nvPr/>
            </p:nvSpPr>
            <p:spPr>
              <a:xfrm>
                <a:off x="2560" y="9771"/>
                <a:ext cx="1016" cy="580"/>
              </a:xfrm>
              <a:prstGeom prst="rect">
                <a:avLst/>
              </a:prstGeom>
              <a:noFill/>
            </p:spPr>
            <p:txBody>
              <a:bodyPr wrap="square" rtlCol="0">
                <a:spAutoFit/>
              </a:bodyPr>
              <a:p>
                <a:r>
                  <a:rPr lang="en-US" altLang="zh-CN"/>
                  <a:t>1/0</a:t>
                </a:r>
                <a:endParaRPr lang="en-US" altLang="zh-CN"/>
              </a:p>
            </p:txBody>
          </p:sp>
        </p:grpSp>
        <p:sp>
          <p:nvSpPr>
            <p:cNvPr id="16" name="文本框 15"/>
            <p:cNvSpPr txBox="1"/>
            <p:nvPr/>
          </p:nvSpPr>
          <p:spPr>
            <a:xfrm>
              <a:off x="7864" y="6826"/>
              <a:ext cx="4858" cy="580"/>
            </a:xfrm>
            <a:prstGeom prst="rect">
              <a:avLst/>
            </a:prstGeom>
            <a:noFill/>
          </p:spPr>
          <p:txBody>
            <a:bodyPr wrap="square" rtlCol="0" anchor="t">
              <a:spAutoFit/>
            </a:bodyPr>
            <a:p>
              <a:r>
                <a:rPr lang="en-US" altLang="zh-CN">
                  <a:sym typeface="+mn-ea"/>
                </a:rPr>
                <a:t>(2) </a:t>
              </a:r>
              <a:r>
                <a:rPr lang="zh-CN" altLang="en-US">
                  <a:sym typeface="+mn-ea"/>
                </a:rPr>
                <a:t>绘制原始</a:t>
              </a:r>
              <a:r>
                <a:rPr lang="zh-CN" altLang="en-US">
                  <a:sym typeface="+mn-ea"/>
                </a:rPr>
                <a:t>状态图</a:t>
              </a:r>
              <a:endParaRPr lang="zh-CN" altLang="en-US">
                <a:sym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2"/>
          </p:nvPr>
        </p:nvSpPr>
        <p:spPr/>
        <p:txBody>
          <a:bodyPr/>
          <a:p>
            <a:r>
              <a:rPr lang="en-US" altLang="zh-CN">
                <a:sym typeface="+mn-ea"/>
              </a:rPr>
              <a:t>3 </a:t>
            </a:r>
            <a:r>
              <a:rPr lang="zh-CN" altLang="en-US">
                <a:sym typeface="+mn-ea"/>
              </a:rPr>
              <a:t>时序逻辑电路</a:t>
            </a:r>
            <a:r>
              <a:rPr lang="en-US" altLang="zh-CN">
                <a:sym typeface="+mn-ea"/>
              </a:rPr>
              <a:t>-</a:t>
            </a:r>
            <a:r>
              <a:rPr lang="zh-CN" altLang="en-US">
                <a:sym typeface="+mn-ea"/>
              </a:rPr>
              <a:t>设计题</a:t>
            </a:r>
            <a:endParaRPr lang="zh-CN" altLang="en-US"/>
          </a:p>
          <a:p>
            <a:endParaRPr lang="zh-CN" altLang="en-US"/>
          </a:p>
        </p:txBody>
      </p:sp>
      <p:sp>
        <p:nvSpPr>
          <p:cNvPr id="8" name="Rectangle 21"/>
          <p:cNvSpPr>
            <a:spLocks noChangeArrowheads="1"/>
          </p:cNvSpPr>
          <p:nvPr/>
        </p:nvSpPr>
        <p:spPr bwMode="auto">
          <a:xfrm>
            <a:off x="334645" y="1002030"/>
            <a:ext cx="862076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p>
            <a:pPr marL="0" marR="0" lvl="0" indent="0" algn="l" defTabSz="914400" rtl="0" eaLnBrk="0" fontAlgn="base" latinLnBrk="0" hangingPunct="0">
              <a:lnSpc>
                <a:spcPct val="100000"/>
              </a:lnSpc>
              <a:spcBef>
                <a:spcPct val="0"/>
              </a:spcBef>
              <a:spcAft>
                <a:spcPct val="0"/>
              </a:spcAft>
              <a:buClrTx/>
              <a:buSzTx/>
              <a:buFontTx/>
              <a:buNone/>
            </a:pPr>
            <a:r>
              <a:rPr lang="zh-CN" altLang="en-US" sz="2400" b="1" dirty="0">
                <a:ln>
                  <a:noFill/>
                </a:ln>
                <a:solidFill>
                  <a:srgbClr val="6C0000"/>
                </a:solidFill>
                <a:effectLst/>
                <a:latin typeface="华文楷体" panose="02010600040101010101" pitchFamily="2" charset="-122"/>
                <a:ea typeface="华文楷体" panose="02010600040101010101" pitchFamily="2" charset="-122"/>
                <a:sym typeface="+mn-ea"/>
              </a:rPr>
              <a:t>设计（用特定触发器</a:t>
            </a:r>
            <a:r>
              <a:rPr lang="zh-CN" altLang="en-US" sz="2400" b="1" dirty="0">
                <a:ln>
                  <a:noFill/>
                </a:ln>
                <a:solidFill>
                  <a:srgbClr val="6C0000"/>
                </a:solidFill>
                <a:effectLst/>
                <a:highlight>
                  <a:srgbClr val="FFFF00"/>
                </a:highlight>
                <a:latin typeface="华文楷体" panose="02010600040101010101" pitchFamily="2" charset="-122"/>
                <a:ea typeface="华文楷体" panose="02010600040101010101" pitchFamily="2" charset="-122"/>
                <a:sym typeface="+mn-ea"/>
              </a:rPr>
              <a:t>设计</a:t>
            </a:r>
            <a:r>
              <a:rPr lang="zh-CN" altLang="en-US" sz="2400" b="1" dirty="0">
                <a:ln>
                  <a:noFill/>
                </a:ln>
                <a:solidFill>
                  <a:srgbClr val="6C0000"/>
                </a:solidFill>
                <a:effectLst/>
                <a:latin typeface="华文楷体" panose="02010600040101010101" pitchFamily="2" charset="-122"/>
                <a:ea typeface="华文楷体" panose="02010600040101010101" pitchFamily="2" charset="-122"/>
                <a:sym typeface="+mn-ea"/>
              </a:rPr>
              <a:t>器件，涉及状态机）</a:t>
            </a:r>
            <a:endParaRPr kumimoji="0" lang="en-US" altLang="zh-CN" sz="2400"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endParaRPr>
          </a:p>
        </p:txBody>
      </p:sp>
      <p:sp>
        <p:nvSpPr>
          <p:cNvPr id="11" name="矩形 10"/>
          <p:cNvSpPr/>
          <p:nvPr/>
        </p:nvSpPr>
        <p:spPr>
          <a:xfrm>
            <a:off x="190380" y="107241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nvGrpSpPr>
          <p:cNvPr id="13" name="组合 12"/>
          <p:cNvGrpSpPr/>
          <p:nvPr/>
        </p:nvGrpSpPr>
        <p:grpSpPr>
          <a:xfrm>
            <a:off x="283845" y="1526540"/>
            <a:ext cx="3280410" cy="1917700"/>
            <a:chOff x="780" y="7331"/>
            <a:chExt cx="5166" cy="3020"/>
          </a:xfrm>
        </p:grpSpPr>
        <p:grpSp>
          <p:nvGrpSpPr>
            <p:cNvPr id="70" name="组合 69"/>
            <p:cNvGrpSpPr/>
            <p:nvPr/>
          </p:nvGrpSpPr>
          <p:grpSpPr>
            <a:xfrm>
              <a:off x="780" y="7331"/>
              <a:ext cx="5166" cy="2171"/>
              <a:chOff x="2626" y="4899"/>
              <a:chExt cx="5392" cy="2266"/>
            </a:xfrm>
          </p:grpSpPr>
          <p:grpSp>
            <p:nvGrpSpPr>
              <p:cNvPr id="71" name="组合 70"/>
              <p:cNvGrpSpPr/>
              <p:nvPr/>
            </p:nvGrpSpPr>
            <p:grpSpPr>
              <a:xfrm>
                <a:off x="4093" y="5741"/>
                <a:ext cx="941" cy="931"/>
                <a:chOff x="2426" y="5565"/>
                <a:chExt cx="941" cy="931"/>
              </a:xfrm>
            </p:grpSpPr>
            <p:sp>
              <p:nvSpPr>
                <p:cNvPr id="72" name="椭圆 71"/>
                <p:cNvSpPr/>
                <p:nvPr/>
              </p:nvSpPr>
              <p:spPr>
                <a:xfrm>
                  <a:off x="2426" y="5565"/>
                  <a:ext cx="941" cy="931"/>
                </a:xfrm>
                <a:prstGeom prst="ellipse">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3" name="文本框 72"/>
                <p:cNvSpPr txBox="1"/>
                <p:nvPr/>
              </p:nvSpPr>
              <p:spPr>
                <a:xfrm>
                  <a:off x="2566" y="5750"/>
                  <a:ext cx="734" cy="605"/>
                </a:xfrm>
                <a:prstGeom prst="rect">
                  <a:avLst/>
                </a:prstGeom>
                <a:noFill/>
              </p:spPr>
              <p:txBody>
                <a:bodyPr wrap="square" rtlCol="0">
                  <a:spAutoFit/>
                </a:bodyPr>
                <a:p>
                  <a:r>
                    <a:rPr lang="en-US" altLang="zh-CN"/>
                    <a:t>S1</a:t>
                  </a:r>
                  <a:endParaRPr lang="en-US" altLang="zh-CN"/>
                </a:p>
              </p:txBody>
            </p:sp>
          </p:grpSp>
          <p:grpSp>
            <p:nvGrpSpPr>
              <p:cNvPr id="74" name="组合 73"/>
              <p:cNvGrpSpPr/>
              <p:nvPr/>
            </p:nvGrpSpPr>
            <p:grpSpPr>
              <a:xfrm>
                <a:off x="2626" y="5765"/>
                <a:ext cx="941" cy="931"/>
                <a:chOff x="2426" y="5565"/>
                <a:chExt cx="941" cy="931"/>
              </a:xfrm>
            </p:grpSpPr>
            <p:sp>
              <p:nvSpPr>
                <p:cNvPr id="75" name="椭圆 74"/>
                <p:cNvSpPr/>
                <p:nvPr/>
              </p:nvSpPr>
              <p:spPr>
                <a:xfrm>
                  <a:off x="2426" y="5565"/>
                  <a:ext cx="941" cy="931"/>
                </a:xfrm>
                <a:prstGeom prst="ellipse">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6" name="文本框 75"/>
                <p:cNvSpPr txBox="1"/>
                <p:nvPr/>
              </p:nvSpPr>
              <p:spPr>
                <a:xfrm>
                  <a:off x="2563" y="5742"/>
                  <a:ext cx="804" cy="605"/>
                </a:xfrm>
                <a:prstGeom prst="rect">
                  <a:avLst/>
                </a:prstGeom>
                <a:noFill/>
              </p:spPr>
              <p:txBody>
                <a:bodyPr wrap="square" rtlCol="0">
                  <a:spAutoFit/>
                </a:bodyPr>
                <a:p>
                  <a:r>
                    <a:rPr lang="en-US" altLang="zh-CN"/>
                    <a:t>S0</a:t>
                  </a:r>
                  <a:endParaRPr lang="en-US" altLang="zh-CN"/>
                </a:p>
              </p:txBody>
            </p:sp>
          </p:grpSp>
          <p:grpSp>
            <p:nvGrpSpPr>
              <p:cNvPr id="77" name="组合 76"/>
              <p:cNvGrpSpPr/>
              <p:nvPr/>
            </p:nvGrpSpPr>
            <p:grpSpPr>
              <a:xfrm>
                <a:off x="7011" y="5765"/>
                <a:ext cx="1007" cy="931"/>
                <a:chOff x="2426" y="5565"/>
                <a:chExt cx="1007" cy="931"/>
              </a:xfrm>
            </p:grpSpPr>
            <p:sp>
              <p:nvSpPr>
                <p:cNvPr id="78" name="椭圆 77"/>
                <p:cNvSpPr/>
                <p:nvPr/>
              </p:nvSpPr>
              <p:spPr>
                <a:xfrm>
                  <a:off x="2426" y="5565"/>
                  <a:ext cx="941" cy="931"/>
                </a:xfrm>
                <a:prstGeom prst="ellipse">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9" name="文本框 78"/>
                <p:cNvSpPr txBox="1"/>
                <p:nvPr/>
              </p:nvSpPr>
              <p:spPr>
                <a:xfrm>
                  <a:off x="2599" y="5741"/>
                  <a:ext cx="834" cy="356"/>
                </a:xfrm>
                <a:prstGeom prst="rect">
                  <a:avLst/>
                </a:prstGeom>
                <a:noFill/>
              </p:spPr>
              <p:txBody>
                <a:bodyPr wrap="square" rtlCol="0">
                  <a:spAutoFit/>
                </a:bodyPr>
                <a:p>
                  <a:r>
                    <a:rPr lang="en-US" altLang="zh-CN"/>
                    <a:t>S3</a:t>
                  </a:r>
                  <a:endParaRPr lang="en-US" altLang="zh-CN"/>
                </a:p>
              </p:txBody>
            </p:sp>
          </p:grpSp>
          <p:grpSp>
            <p:nvGrpSpPr>
              <p:cNvPr id="80" name="组合 79"/>
              <p:cNvGrpSpPr/>
              <p:nvPr/>
            </p:nvGrpSpPr>
            <p:grpSpPr>
              <a:xfrm>
                <a:off x="5560" y="5767"/>
                <a:ext cx="941" cy="931"/>
                <a:chOff x="2426" y="5565"/>
                <a:chExt cx="941" cy="931"/>
              </a:xfrm>
            </p:grpSpPr>
            <p:sp>
              <p:nvSpPr>
                <p:cNvPr id="81" name="椭圆 80"/>
                <p:cNvSpPr/>
                <p:nvPr/>
              </p:nvSpPr>
              <p:spPr>
                <a:xfrm>
                  <a:off x="2426" y="5565"/>
                  <a:ext cx="941" cy="931"/>
                </a:xfrm>
                <a:prstGeom prst="ellipse">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2" name="文本框 81"/>
                <p:cNvSpPr txBox="1"/>
                <p:nvPr/>
              </p:nvSpPr>
              <p:spPr>
                <a:xfrm>
                  <a:off x="2563" y="5741"/>
                  <a:ext cx="688" cy="605"/>
                </a:xfrm>
                <a:prstGeom prst="rect">
                  <a:avLst/>
                </a:prstGeom>
                <a:noFill/>
              </p:spPr>
              <p:txBody>
                <a:bodyPr wrap="square" rtlCol="0">
                  <a:spAutoFit/>
                </a:bodyPr>
                <a:p>
                  <a:r>
                    <a:rPr lang="en-US" altLang="zh-CN"/>
                    <a:t>S2</a:t>
                  </a:r>
                  <a:endParaRPr lang="en-US" altLang="zh-CN"/>
                </a:p>
              </p:txBody>
            </p:sp>
          </p:grpSp>
          <p:cxnSp>
            <p:nvCxnSpPr>
              <p:cNvPr id="83" name="直接箭头连接符 82"/>
              <p:cNvCxnSpPr/>
              <p:nvPr/>
            </p:nvCxnSpPr>
            <p:spPr>
              <a:xfrm>
                <a:off x="3598" y="6229"/>
                <a:ext cx="510"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84" name="直接箭头连接符 83"/>
              <p:cNvCxnSpPr/>
              <p:nvPr/>
            </p:nvCxnSpPr>
            <p:spPr>
              <a:xfrm>
                <a:off x="5034" y="6207"/>
                <a:ext cx="510"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85" name="直接箭头连接符 84"/>
              <p:cNvCxnSpPr/>
              <p:nvPr/>
            </p:nvCxnSpPr>
            <p:spPr>
              <a:xfrm>
                <a:off x="6501" y="6207"/>
                <a:ext cx="510"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86" name="曲线连接符 85"/>
              <p:cNvCxnSpPr>
                <a:stCxn id="75" idx="1"/>
                <a:endCxn id="75" idx="7"/>
              </p:cNvCxnSpPr>
              <p:nvPr/>
            </p:nvCxnSpPr>
            <p:spPr>
              <a:xfrm rot="16200000" flipH="1">
                <a:off x="3096" y="5569"/>
                <a:ext cx="5" cy="665"/>
              </a:xfrm>
              <a:prstGeom prst="curvedConnector3">
                <a:avLst>
                  <a:gd name="adj1" fmla="val -10180000"/>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87" name="曲线连接符 86"/>
              <p:cNvCxnSpPr/>
              <p:nvPr/>
            </p:nvCxnSpPr>
            <p:spPr>
              <a:xfrm rot="16200000" flipH="1">
                <a:off x="4561" y="5564"/>
                <a:ext cx="5" cy="665"/>
              </a:xfrm>
              <a:prstGeom prst="curvedConnector3">
                <a:avLst>
                  <a:gd name="adj1" fmla="val -10180000"/>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88" name="曲线连接符 87"/>
              <p:cNvCxnSpPr>
                <a:stCxn id="78" idx="3"/>
                <a:endCxn id="72" idx="4"/>
              </p:cNvCxnSpPr>
              <p:nvPr/>
            </p:nvCxnSpPr>
            <p:spPr>
              <a:xfrm rot="5400000">
                <a:off x="5800" y="5323"/>
                <a:ext cx="112" cy="2585"/>
              </a:xfrm>
              <a:prstGeom prst="curvedConnector3">
                <a:avLst>
                  <a:gd name="adj1" fmla="val 455804"/>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90" name="曲线连接符 89"/>
              <p:cNvCxnSpPr/>
              <p:nvPr/>
            </p:nvCxnSpPr>
            <p:spPr>
              <a:xfrm rot="5400000" flipH="1">
                <a:off x="5055" y="4269"/>
                <a:ext cx="136" cy="4718"/>
              </a:xfrm>
              <a:prstGeom prst="curvedConnector3">
                <a:avLst>
                  <a:gd name="adj1" fmla="val -599264"/>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91" name="文本框 90"/>
              <p:cNvSpPr txBox="1"/>
              <p:nvPr/>
            </p:nvSpPr>
            <p:spPr>
              <a:xfrm>
                <a:off x="2626" y="4912"/>
                <a:ext cx="1007" cy="605"/>
              </a:xfrm>
              <a:prstGeom prst="rect">
                <a:avLst/>
              </a:prstGeom>
              <a:noFill/>
            </p:spPr>
            <p:txBody>
              <a:bodyPr wrap="square" rtlCol="0">
                <a:spAutoFit/>
              </a:bodyPr>
              <a:p>
                <a:r>
                  <a:rPr lang="en-US" altLang="zh-CN"/>
                  <a:t>1/0</a:t>
                </a:r>
                <a:endParaRPr lang="en-US" altLang="zh-CN"/>
              </a:p>
            </p:txBody>
          </p:sp>
          <p:sp>
            <p:nvSpPr>
              <p:cNvPr id="92" name="文本框 91"/>
              <p:cNvSpPr txBox="1"/>
              <p:nvPr/>
            </p:nvSpPr>
            <p:spPr>
              <a:xfrm>
                <a:off x="4138" y="4899"/>
                <a:ext cx="896" cy="605"/>
              </a:xfrm>
              <a:prstGeom prst="rect">
                <a:avLst/>
              </a:prstGeom>
              <a:noFill/>
            </p:spPr>
            <p:txBody>
              <a:bodyPr wrap="square" rtlCol="0">
                <a:spAutoFit/>
              </a:bodyPr>
              <a:p>
                <a:r>
                  <a:rPr lang="en-US" altLang="zh-CN"/>
                  <a:t>0/0</a:t>
                </a:r>
                <a:endParaRPr lang="en-US" altLang="zh-CN"/>
              </a:p>
            </p:txBody>
          </p:sp>
          <p:sp>
            <p:nvSpPr>
              <p:cNvPr id="93" name="文本框 92"/>
              <p:cNvSpPr txBox="1"/>
              <p:nvPr/>
            </p:nvSpPr>
            <p:spPr>
              <a:xfrm>
                <a:off x="4892" y="5569"/>
                <a:ext cx="967" cy="605"/>
              </a:xfrm>
              <a:prstGeom prst="rect">
                <a:avLst/>
              </a:prstGeom>
              <a:noFill/>
            </p:spPr>
            <p:txBody>
              <a:bodyPr wrap="square" rtlCol="0">
                <a:spAutoFit/>
              </a:bodyPr>
              <a:p>
                <a:r>
                  <a:rPr lang="en-US" altLang="zh-CN"/>
                  <a:t>1/0</a:t>
                </a:r>
                <a:endParaRPr lang="en-US" altLang="zh-CN"/>
              </a:p>
            </p:txBody>
          </p:sp>
          <p:sp>
            <p:nvSpPr>
              <p:cNvPr id="94" name="文本框 93"/>
              <p:cNvSpPr txBox="1"/>
              <p:nvPr/>
            </p:nvSpPr>
            <p:spPr>
              <a:xfrm>
                <a:off x="6385" y="5569"/>
                <a:ext cx="902" cy="605"/>
              </a:xfrm>
              <a:prstGeom prst="rect">
                <a:avLst/>
              </a:prstGeom>
              <a:noFill/>
            </p:spPr>
            <p:txBody>
              <a:bodyPr wrap="square" rtlCol="0">
                <a:spAutoFit/>
              </a:bodyPr>
              <a:p>
                <a:r>
                  <a:rPr lang="en-US" altLang="zh-CN"/>
                  <a:t>1/1</a:t>
                </a:r>
                <a:endParaRPr lang="en-US" altLang="zh-CN"/>
              </a:p>
            </p:txBody>
          </p:sp>
          <p:sp>
            <p:nvSpPr>
              <p:cNvPr id="95" name="文本框 94"/>
              <p:cNvSpPr txBox="1"/>
              <p:nvPr/>
            </p:nvSpPr>
            <p:spPr>
              <a:xfrm>
                <a:off x="5601" y="6560"/>
                <a:ext cx="1060" cy="605"/>
              </a:xfrm>
              <a:prstGeom prst="rect">
                <a:avLst/>
              </a:prstGeom>
              <a:noFill/>
            </p:spPr>
            <p:txBody>
              <a:bodyPr wrap="square" rtlCol="0">
                <a:spAutoFit/>
              </a:bodyPr>
              <a:p>
                <a:r>
                  <a:rPr lang="en-US" altLang="zh-CN"/>
                  <a:t>0/0</a:t>
                </a:r>
                <a:endParaRPr lang="en-US" altLang="zh-CN"/>
              </a:p>
            </p:txBody>
          </p:sp>
          <p:sp>
            <p:nvSpPr>
              <p:cNvPr id="96" name="文本框 95"/>
              <p:cNvSpPr txBox="1"/>
              <p:nvPr/>
            </p:nvSpPr>
            <p:spPr>
              <a:xfrm>
                <a:off x="3430" y="5517"/>
                <a:ext cx="1111" cy="605"/>
              </a:xfrm>
              <a:prstGeom prst="rect">
                <a:avLst/>
              </a:prstGeom>
              <a:noFill/>
            </p:spPr>
            <p:txBody>
              <a:bodyPr wrap="square" rtlCol="0">
                <a:spAutoFit/>
              </a:bodyPr>
              <a:p>
                <a:r>
                  <a:rPr lang="en-US" altLang="zh-CN"/>
                  <a:t>0/0</a:t>
                </a:r>
                <a:endParaRPr lang="en-US" altLang="zh-CN"/>
              </a:p>
            </p:txBody>
          </p:sp>
        </p:grpSp>
        <p:cxnSp>
          <p:nvCxnSpPr>
            <p:cNvPr id="7" name="直接箭头连接符 6"/>
            <p:cNvCxnSpPr/>
            <p:nvPr/>
          </p:nvCxnSpPr>
          <p:spPr>
            <a:xfrm flipH="1">
              <a:off x="3060" y="8997"/>
              <a:ext cx="544"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10" name="文本框 9"/>
            <p:cNvSpPr txBox="1"/>
            <p:nvPr/>
          </p:nvSpPr>
          <p:spPr>
            <a:xfrm>
              <a:off x="2951" y="8922"/>
              <a:ext cx="926" cy="580"/>
            </a:xfrm>
            <a:prstGeom prst="rect">
              <a:avLst/>
            </a:prstGeom>
            <a:noFill/>
          </p:spPr>
          <p:txBody>
            <a:bodyPr wrap="square" rtlCol="0">
              <a:spAutoFit/>
            </a:bodyPr>
            <a:p>
              <a:r>
                <a:rPr lang="en-US" altLang="zh-CN"/>
                <a:t>0/0</a:t>
              </a:r>
              <a:endParaRPr lang="en-US" altLang="zh-CN"/>
            </a:p>
          </p:txBody>
        </p:sp>
        <p:sp>
          <p:nvSpPr>
            <p:cNvPr id="12" name="文本框 11"/>
            <p:cNvSpPr txBox="1"/>
            <p:nvPr/>
          </p:nvSpPr>
          <p:spPr>
            <a:xfrm>
              <a:off x="2560" y="9771"/>
              <a:ext cx="1016" cy="580"/>
            </a:xfrm>
            <a:prstGeom prst="rect">
              <a:avLst/>
            </a:prstGeom>
            <a:noFill/>
          </p:spPr>
          <p:txBody>
            <a:bodyPr wrap="square" rtlCol="0">
              <a:spAutoFit/>
            </a:bodyPr>
            <a:p>
              <a:r>
                <a:rPr lang="en-US" altLang="zh-CN"/>
                <a:t>1/0</a:t>
              </a:r>
              <a:endParaRPr lang="en-US" altLang="zh-CN"/>
            </a:p>
          </p:txBody>
        </p:sp>
      </p:grpSp>
      <p:sp>
        <p:nvSpPr>
          <p:cNvPr id="4" name="文本框 3"/>
          <p:cNvSpPr txBox="1"/>
          <p:nvPr/>
        </p:nvSpPr>
        <p:spPr>
          <a:xfrm>
            <a:off x="773430" y="3443605"/>
            <a:ext cx="2120900" cy="368300"/>
          </a:xfrm>
          <a:prstGeom prst="rect">
            <a:avLst/>
          </a:prstGeom>
          <a:noFill/>
        </p:spPr>
        <p:txBody>
          <a:bodyPr wrap="square" rtlCol="0" anchor="t">
            <a:spAutoFit/>
          </a:bodyPr>
          <a:p>
            <a:r>
              <a:rPr lang="en-US" altLang="zh-CN">
                <a:sym typeface="+mn-ea"/>
              </a:rPr>
              <a:t>(3) </a:t>
            </a:r>
            <a:r>
              <a:rPr lang="zh-CN" altLang="en-US">
                <a:sym typeface="+mn-ea"/>
              </a:rPr>
              <a:t>绘制原始状态</a:t>
            </a:r>
            <a:r>
              <a:rPr lang="zh-CN" altLang="en-US">
                <a:sym typeface="+mn-ea"/>
              </a:rPr>
              <a:t>表</a:t>
            </a:r>
            <a:endParaRPr lang="zh-CN" altLang="en-US">
              <a:sym typeface="+mn-ea"/>
            </a:endParaRPr>
          </a:p>
        </p:txBody>
      </p:sp>
      <p:graphicFrame>
        <p:nvGraphicFramePr>
          <p:cNvPr id="6" name="表格 5"/>
          <p:cNvGraphicFramePr/>
          <p:nvPr>
            <p:custDataLst>
              <p:tags r:id="rId1"/>
            </p:custDataLst>
          </p:nvPr>
        </p:nvGraphicFramePr>
        <p:xfrm>
          <a:off x="190500" y="4060825"/>
          <a:ext cx="3710940" cy="2194560"/>
        </p:xfrm>
        <a:graphic>
          <a:graphicData uri="http://schemas.openxmlformats.org/drawingml/2006/table">
            <a:tbl>
              <a:tblPr firstRow="1" bandRow="1">
                <a:tableStyleId>{5C22544A-7EE6-4342-B048-85BDC9FD1C3A}</a:tableStyleId>
              </a:tblPr>
              <a:tblGrid>
                <a:gridCol w="1236980"/>
                <a:gridCol w="1236980"/>
                <a:gridCol w="1236980"/>
              </a:tblGrid>
              <a:tr h="365760">
                <a:tc rowSpan="2">
                  <a:txBody>
                    <a:bodyPr/>
                    <a:p>
                      <a:pPr algn="ctr">
                        <a:buNone/>
                      </a:pPr>
                      <a:r>
                        <a:rPr lang="en-US" altLang="zh-CN"/>
                        <a:t>S</a:t>
                      </a:r>
                      <a:r>
                        <a:rPr lang="en-US" altLang="zh-CN" baseline="-25000"/>
                        <a:t>n</a:t>
                      </a:r>
                      <a:endParaRPr lang="en-US" altLang="zh-CN" baseline="-25000"/>
                    </a:p>
                  </a:txBody>
                  <a:tcPr anchor="ctr" anchorCtr="0"/>
                </a:tc>
                <a:tc gridSpan="2">
                  <a:txBody>
                    <a:bodyPr/>
                    <a:p>
                      <a:pPr algn="ctr">
                        <a:buNone/>
                      </a:pPr>
                      <a:r>
                        <a:rPr lang="en-US" altLang="zh-CN"/>
                        <a:t>S</a:t>
                      </a:r>
                      <a:r>
                        <a:rPr lang="en-US" altLang="zh-CN" baseline="-25000"/>
                        <a:t>n+1</a:t>
                      </a:r>
                      <a:r>
                        <a:rPr lang="en-US" altLang="zh-CN"/>
                        <a:t>/Y</a:t>
                      </a:r>
                      <a:endParaRPr lang="en-US" altLang="zh-CN"/>
                    </a:p>
                  </a:txBody>
                  <a:tcPr anchor="ctr" anchorCtr="0"/>
                </a:tc>
                <a:tc hMerge="1">
                  <a:tcPr/>
                </a:tc>
              </a:tr>
              <a:tr h="365760">
                <a:tc vMerge="1">
                  <a:tcPr/>
                </a:tc>
                <a:tc>
                  <a:txBody>
                    <a:bodyPr/>
                    <a:p>
                      <a:pPr algn="ctr">
                        <a:buNone/>
                      </a:pPr>
                      <a:r>
                        <a:rPr lang="en-US" altLang="zh-CN"/>
                        <a:t>X=0</a:t>
                      </a:r>
                      <a:endParaRPr lang="en-US" altLang="zh-CN"/>
                    </a:p>
                  </a:txBody>
                  <a:tcPr anchor="ctr" anchorCtr="0"/>
                </a:tc>
                <a:tc>
                  <a:txBody>
                    <a:bodyPr/>
                    <a:p>
                      <a:pPr algn="ctr">
                        <a:buNone/>
                      </a:pPr>
                      <a:r>
                        <a:rPr lang="en-US" altLang="zh-CN"/>
                        <a:t>X=1</a:t>
                      </a:r>
                      <a:endParaRPr lang="en-US" altLang="zh-CN"/>
                    </a:p>
                  </a:txBody>
                  <a:tcPr anchor="ctr" anchorCtr="0"/>
                </a:tc>
              </a:tr>
              <a:tr h="365760">
                <a:tc>
                  <a:txBody>
                    <a:bodyPr/>
                    <a:p>
                      <a:pPr algn="ctr">
                        <a:buNone/>
                      </a:pPr>
                      <a:r>
                        <a:rPr lang="en-US" altLang="zh-CN"/>
                        <a:t>S0</a:t>
                      </a:r>
                      <a:endParaRPr lang="en-US" altLang="zh-CN"/>
                    </a:p>
                  </a:txBody>
                  <a:tcPr anchor="ctr" anchorCtr="0"/>
                </a:tc>
                <a:tc>
                  <a:txBody>
                    <a:bodyPr/>
                    <a:p>
                      <a:pPr algn="ctr">
                        <a:buNone/>
                      </a:pPr>
                      <a:r>
                        <a:rPr lang="en-US" altLang="zh-CN"/>
                        <a:t>S1/0</a:t>
                      </a:r>
                      <a:endParaRPr lang="en-US" altLang="zh-CN"/>
                    </a:p>
                  </a:txBody>
                  <a:tcPr anchor="ctr" anchorCtr="0"/>
                </a:tc>
                <a:tc>
                  <a:txBody>
                    <a:bodyPr/>
                    <a:p>
                      <a:pPr algn="ctr">
                        <a:buNone/>
                      </a:pPr>
                      <a:r>
                        <a:rPr lang="en-US" altLang="zh-CN"/>
                        <a:t>S0/0</a:t>
                      </a:r>
                      <a:endParaRPr lang="en-US" altLang="zh-CN"/>
                    </a:p>
                  </a:txBody>
                  <a:tcPr anchor="ctr" anchorCtr="0"/>
                </a:tc>
              </a:tr>
              <a:tr h="365760">
                <a:tc>
                  <a:txBody>
                    <a:bodyPr/>
                    <a:p>
                      <a:pPr algn="ctr">
                        <a:buNone/>
                      </a:pPr>
                      <a:r>
                        <a:rPr lang="en-US" altLang="zh-CN"/>
                        <a:t>S1</a:t>
                      </a:r>
                      <a:endParaRPr lang="en-US" altLang="zh-CN"/>
                    </a:p>
                  </a:txBody>
                  <a:tcPr anchor="ctr" anchorCtr="0"/>
                </a:tc>
                <a:tc>
                  <a:txBody>
                    <a:bodyPr/>
                    <a:p>
                      <a:pPr algn="ctr">
                        <a:buNone/>
                      </a:pPr>
                      <a:r>
                        <a:rPr lang="en-US" altLang="zh-CN"/>
                        <a:t>S1/0</a:t>
                      </a:r>
                      <a:endParaRPr lang="en-US" altLang="zh-CN"/>
                    </a:p>
                  </a:txBody>
                  <a:tcPr anchor="ctr" anchorCtr="0"/>
                </a:tc>
                <a:tc>
                  <a:txBody>
                    <a:bodyPr/>
                    <a:p>
                      <a:pPr algn="ctr">
                        <a:buNone/>
                      </a:pPr>
                      <a:r>
                        <a:rPr lang="en-US" altLang="zh-CN"/>
                        <a:t>S2/0</a:t>
                      </a:r>
                      <a:endParaRPr lang="en-US" altLang="zh-CN"/>
                    </a:p>
                  </a:txBody>
                  <a:tcPr anchor="ctr" anchorCtr="0"/>
                </a:tc>
              </a:tr>
              <a:tr h="365760">
                <a:tc>
                  <a:txBody>
                    <a:bodyPr/>
                    <a:p>
                      <a:pPr algn="ctr">
                        <a:buNone/>
                      </a:pPr>
                      <a:r>
                        <a:rPr lang="en-US" altLang="zh-CN"/>
                        <a:t>S2</a:t>
                      </a:r>
                      <a:endParaRPr lang="en-US" altLang="zh-CN"/>
                    </a:p>
                  </a:txBody>
                  <a:tcPr anchor="ctr" anchorCtr="0"/>
                </a:tc>
                <a:tc>
                  <a:txBody>
                    <a:bodyPr/>
                    <a:p>
                      <a:pPr algn="ctr">
                        <a:buNone/>
                      </a:pPr>
                      <a:r>
                        <a:rPr lang="en-US" altLang="zh-CN"/>
                        <a:t>S1/0</a:t>
                      </a:r>
                      <a:endParaRPr lang="en-US" altLang="zh-CN"/>
                    </a:p>
                  </a:txBody>
                  <a:tcPr anchor="ctr" anchorCtr="0"/>
                </a:tc>
                <a:tc>
                  <a:txBody>
                    <a:bodyPr/>
                    <a:p>
                      <a:pPr algn="ctr">
                        <a:buNone/>
                      </a:pPr>
                      <a:r>
                        <a:rPr lang="en-US" altLang="zh-CN"/>
                        <a:t>S3/1</a:t>
                      </a:r>
                      <a:endParaRPr lang="en-US" altLang="zh-CN"/>
                    </a:p>
                  </a:txBody>
                  <a:tcPr anchor="ctr" anchorCtr="0"/>
                </a:tc>
              </a:tr>
              <a:tr h="365760">
                <a:tc>
                  <a:txBody>
                    <a:bodyPr/>
                    <a:p>
                      <a:pPr algn="ctr">
                        <a:buNone/>
                      </a:pPr>
                      <a:r>
                        <a:rPr lang="en-US" altLang="zh-CN"/>
                        <a:t>S3</a:t>
                      </a:r>
                      <a:endParaRPr lang="en-US" altLang="zh-CN"/>
                    </a:p>
                  </a:txBody>
                  <a:tcPr anchor="ctr" anchorCtr="0"/>
                </a:tc>
                <a:tc>
                  <a:txBody>
                    <a:bodyPr/>
                    <a:p>
                      <a:pPr algn="ctr">
                        <a:buNone/>
                      </a:pPr>
                      <a:r>
                        <a:rPr lang="en-US" altLang="zh-CN"/>
                        <a:t>S1/0</a:t>
                      </a:r>
                      <a:endParaRPr lang="en-US" altLang="zh-CN"/>
                    </a:p>
                  </a:txBody>
                  <a:tcPr anchor="ctr" anchorCtr="0"/>
                </a:tc>
                <a:tc>
                  <a:txBody>
                    <a:bodyPr/>
                    <a:p>
                      <a:pPr algn="ctr">
                        <a:buNone/>
                      </a:pPr>
                      <a:r>
                        <a:rPr lang="en-US" altLang="zh-CN"/>
                        <a:t>S0/0</a:t>
                      </a:r>
                      <a:endParaRPr lang="en-US" altLang="zh-CN"/>
                    </a:p>
                  </a:txBody>
                  <a:tcPr anchor="ctr" anchorCtr="0"/>
                </a:tc>
              </a:tr>
            </a:tbl>
          </a:graphicData>
        </a:graphic>
      </p:graphicFrame>
      <p:sp>
        <p:nvSpPr>
          <p:cNvPr id="21" name="右大括号 20"/>
          <p:cNvSpPr/>
          <p:nvPr/>
        </p:nvSpPr>
        <p:spPr>
          <a:xfrm>
            <a:off x="3564255" y="4970145"/>
            <a:ext cx="337185" cy="1104900"/>
          </a:xfrm>
          <a:prstGeom prst="rightBrace">
            <a:avLst>
              <a:gd name="adj1" fmla="val 8333"/>
              <a:gd name="adj2" fmla="val 50000"/>
            </a:avLst>
          </a:prstGeom>
          <a:ln w="22225"/>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2" name="文本框 21"/>
          <p:cNvSpPr txBox="1"/>
          <p:nvPr/>
        </p:nvSpPr>
        <p:spPr>
          <a:xfrm>
            <a:off x="3901440" y="5184140"/>
            <a:ext cx="670560" cy="645160"/>
          </a:xfrm>
          <a:prstGeom prst="rect">
            <a:avLst/>
          </a:prstGeom>
          <a:noFill/>
        </p:spPr>
        <p:txBody>
          <a:bodyPr wrap="square" rtlCol="0" anchor="t">
            <a:spAutoFit/>
          </a:bodyPr>
          <a:p>
            <a:r>
              <a:rPr lang="zh-CN" altLang="en-US">
                <a:solidFill>
                  <a:srgbClr val="FF0000"/>
                </a:solidFill>
                <a:sym typeface="+mn-ea"/>
              </a:rPr>
              <a:t>次态</a:t>
            </a:r>
            <a:endParaRPr lang="zh-CN" altLang="en-US">
              <a:solidFill>
                <a:srgbClr val="FF0000"/>
              </a:solidFill>
              <a:sym typeface="+mn-ea"/>
            </a:endParaRPr>
          </a:p>
          <a:p>
            <a:r>
              <a:rPr lang="zh-CN" altLang="en-US">
                <a:solidFill>
                  <a:srgbClr val="FF0000"/>
                </a:solidFill>
                <a:sym typeface="+mn-ea"/>
              </a:rPr>
              <a:t>相同</a:t>
            </a:r>
            <a:endParaRPr lang="zh-CN" altLang="en-US">
              <a:solidFill>
                <a:srgbClr val="FF0000"/>
              </a:solidFill>
              <a:sym typeface="+mn-ea"/>
            </a:endParaRPr>
          </a:p>
        </p:txBody>
      </p:sp>
      <p:grpSp>
        <p:nvGrpSpPr>
          <p:cNvPr id="3" name="组合 2"/>
          <p:cNvGrpSpPr/>
          <p:nvPr/>
        </p:nvGrpSpPr>
        <p:grpSpPr>
          <a:xfrm>
            <a:off x="4225290" y="1462405"/>
            <a:ext cx="4508500" cy="1013460"/>
            <a:chOff x="6654" y="2303"/>
            <a:chExt cx="7100" cy="1596"/>
          </a:xfrm>
        </p:grpSpPr>
        <p:sp>
          <p:nvSpPr>
            <p:cNvPr id="9" name="文本框 8"/>
            <p:cNvSpPr txBox="1"/>
            <p:nvPr/>
          </p:nvSpPr>
          <p:spPr>
            <a:xfrm>
              <a:off x="6982" y="2303"/>
              <a:ext cx="3340" cy="580"/>
            </a:xfrm>
            <a:prstGeom prst="rect">
              <a:avLst/>
            </a:prstGeom>
            <a:noFill/>
          </p:spPr>
          <p:txBody>
            <a:bodyPr wrap="square" rtlCol="0" anchor="t">
              <a:spAutoFit/>
            </a:bodyPr>
            <a:p>
              <a:r>
                <a:rPr lang="en-US" altLang="zh-CN">
                  <a:sym typeface="+mn-ea"/>
                </a:rPr>
                <a:t>(4) </a:t>
              </a:r>
              <a:r>
                <a:rPr lang="zh-CN" altLang="en-US">
                  <a:sym typeface="+mn-ea"/>
                </a:rPr>
                <a:t>状态</a:t>
              </a:r>
              <a:r>
                <a:rPr lang="zh-CN" altLang="en-US">
                  <a:sym typeface="+mn-ea"/>
                </a:rPr>
                <a:t>化简</a:t>
              </a:r>
              <a:endParaRPr lang="zh-CN" altLang="en-US">
                <a:sym typeface="+mn-ea"/>
              </a:endParaRPr>
            </a:p>
          </p:txBody>
        </p:sp>
        <p:sp>
          <p:nvSpPr>
            <p:cNvPr id="23" name="文本框 22"/>
            <p:cNvSpPr txBox="1"/>
            <p:nvPr/>
          </p:nvSpPr>
          <p:spPr>
            <a:xfrm>
              <a:off x="6654" y="2883"/>
              <a:ext cx="7101" cy="1016"/>
            </a:xfrm>
            <a:prstGeom prst="rect">
              <a:avLst/>
            </a:prstGeom>
            <a:noFill/>
          </p:spPr>
          <p:txBody>
            <a:bodyPr wrap="square" rtlCol="0" anchor="t">
              <a:spAutoFit/>
            </a:bodyPr>
            <a:p>
              <a:r>
                <a:rPr lang="zh-CN" altLang="en-US">
                  <a:sym typeface="+mn-ea"/>
                </a:rPr>
                <a:t>（次态相同，次态交错，次态循环可</a:t>
              </a:r>
              <a:r>
                <a:rPr lang="zh-CN" altLang="en-US">
                  <a:sym typeface="+mn-ea"/>
                </a:rPr>
                <a:t>合并）</a:t>
              </a:r>
              <a:endParaRPr lang="zh-CN" altLang="en-US">
                <a:sym typeface="+mn-ea"/>
              </a:endParaRPr>
            </a:p>
            <a:p>
              <a:r>
                <a:rPr lang="zh-CN" altLang="en-US">
                  <a:sym typeface="+mn-ea"/>
                </a:rPr>
                <a:t>（简化后个数</a:t>
              </a:r>
              <a:r>
                <a:rPr lang="en-US" altLang="zh-CN">
                  <a:sym typeface="+mn-ea"/>
                </a:rPr>
                <a:t>=</a:t>
              </a:r>
              <a:r>
                <a:rPr lang="zh-CN" altLang="en-US">
                  <a:sym typeface="+mn-ea"/>
                </a:rPr>
                <a:t>最大有效类</a:t>
              </a:r>
              <a:r>
                <a:rPr lang="zh-CN" altLang="en-US">
                  <a:sym typeface="+mn-ea"/>
                </a:rPr>
                <a:t>个数）</a:t>
              </a:r>
              <a:endParaRPr lang="zh-CN" altLang="en-US">
                <a:sym typeface="+mn-ea"/>
              </a:endParaRPr>
            </a:p>
          </p:txBody>
        </p:sp>
      </p:grpSp>
      <p:graphicFrame>
        <p:nvGraphicFramePr>
          <p:cNvPr id="25" name="表格 24"/>
          <p:cNvGraphicFramePr/>
          <p:nvPr>
            <p:custDataLst>
              <p:tags r:id="rId2"/>
            </p:custDataLst>
          </p:nvPr>
        </p:nvGraphicFramePr>
        <p:xfrm>
          <a:off x="4500880" y="2536825"/>
          <a:ext cx="3710940" cy="2194560"/>
        </p:xfrm>
        <a:graphic>
          <a:graphicData uri="http://schemas.openxmlformats.org/drawingml/2006/table">
            <a:tbl>
              <a:tblPr firstRow="1" bandRow="1">
                <a:tableStyleId>{5C22544A-7EE6-4342-B048-85BDC9FD1C3A}</a:tableStyleId>
              </a:tblPr>
              <a:tblGrid>
                <a:gridCol w="1236980"/>
                <a:gridCol w="1236980"/>
                <a:gridCol w="1236980"/>
              </a:tblGrid>
              <a:tr h="365760">
                <a:tc rowSpan="2">
                  <a:txBody>
                    <a:bodyPr/>
                    <a:p>
                      <a:pPr algn="ctr">
                        <a:buNone/>
                      </a:pPr>
                      <a:r>
                        <a:rPr lang="en-US" altLang="zh-CN"/>
                        <a:t>S</a:t>
                      </a:r>
                      <a:r>
                        <a:rPr lang="en-US" altLang="zh-CN" baseline="-25000"/>
                        <a:t>n</a:t>
                      </a:r>
                      <a:endParaRPr lang="en-US" altLang="zh-CN" baseline="-25000"/>
                    </a:p>
                  </a:txBody>
                  <a:tcPr anchor="ctr" anchorCtr="0"/>
                </a:tc>
                <a:tc gridSpan="2">
                  <a:txBody>
                    <a:bodyPr/>
                    <a:p>
                      <a:pPr algn="ctr">
                        <a:buNone/>
                      </a:pPr>
                      <a:r>
                        <a:rPr lang="en-US" altLang="zh-CN"/>
                        <a:t>S</a:t>
                      </a:r>
                      <a:r>
                        <a:rPr lang="en-US" altLang="zh-CN" baseline="-25000"/>
                        <a:t>n+1</a:t>
                      </a:r>
                      <a:r>
                        <a:rPr lang="en-US" altLang="zh-CN"/>
                        <a:t>/Y</a:t>
                      </a:r>
                      <a:endParaRPr lang="en-US" altLang="zh-CN"/>
                    </a:p>
                  </a:txBody>
                  <a:tcPr anchor="ctr" anchorCtr="0"/>
                </a:tc>
                <a:tc hMerge="1">
                  <a:tcPr/>
                </a:tc>
              </a:tr>
              <a:tr h="365760">
                <a:tc vMerge="1">
                  <a:tcPr/>
                </a:tc>
                <a:tc>
                  <a:txBody>
                    <a:bodyPr/>
                    <a:p>
                      <a:pPr algn="ctr">
                        <a:buNone/>
                      </a:pPr>
                      <a:r>
                        <a:rPr lang="en-US" altLang="zh-CN"/>
                        <a:t>X=0</a:t>
                      </a:r>
                      <a:endParaRPr lang="en-US" altLang="zh-CN"/>
                    </a:p>
                  </a:txBody>
                  <a:tcPr anchor="ctr" anchorCtr="0"/>
                </a:tc>
                <a:tc>
                  <a:txBody>
                    <a:bodyPr/>
                    <a:p>
                      <a:pPr algn="ctr">
                        <a:buNone/>
                      </a:pPr>
                      <a:r>
                        <a:rPr lang="en-US" altLang="zh-CN"/>
                        <a:t>X=1</a:t>
                      </a:r>
                      <a:endParaRPr lang="en-US" altLang="zh-CN"/>
                    </a:p>
                  </a:txBody>
                  <a:tcPr anchor="ctr" anchorCtr="0"/>
                </a:tc>
              </a:tr>
              <a:tr h="365760">
                <a:tc>
                  <a:txBody>
                    <a:bodyPr/>
                    <a:p>
                      <a:pPr algn="ctr">
                        <a:buNone/>
                      </a:pPr>
                      <a:r>
                        <a:rPr lang="en-US" altLang="zh-CN"/>
                        <a:t>S0</a:t>
                      </a:r>
                      <a:endParaRPr lang="en-US" altLang="zh-CN"/>
                    </a:p>
                  </a:txBody>
                  <a:tcPr anchor="ctr" anchorCtr="0"/>
                </a:tc>
                <a:tc>
                  <a:txBody>
                    <a:bodyPr/>
                    <a:p>
                      <a:pPr algn="ctr">
                        <a:buNone/>
                      </a:pPr>
                      <a:r>
                        <a:rPr lang="en-US" altLang="zh-CN"/>
                        <a:t>S1/0</a:t>
                      </a:r>
                      <a:endParaRPr lang="en-US" altLang="zh-CN"/>
                    </a:p>
                  </a:txBody>
                  <a:tcPr anchor="ctr" anchorCtr="0"/>
                </a:tc>
                <a:tc>
                  <a:txBody>
                    <a:bodyPr/>
                    <a:p>
                      <a:pPr algn="ctr">
                        <a:buNone/>
                      </a:pPr>
                      <a:r>
                        <a:rPr lang="en-US" altLang="zh-CN"/>
                        <a:t>S0/0</a:t>
                      </a:r>
                      <a:endParaRPr lang="en-US" altLang="zh-CN"/>
                    </a:p>
                  </a:txBody>
                  <a:tcPr anchor="ctr" anchorCtr="0"/>
                </a:tc>
              </a:tr>
              <a:tr h="365760">
                <a:tc>
                  <a:txBody>
                    <a:bodyPr/>
                    <a:p>
                      <a:pPr algn="ctr">
                        <a:buNone/>
                      </a:pPr>
                      <a:r>
                        <a:rPr lang="en-US" altLang="zh-CN"/>
                        <a:t>S1</a:t>
                      </a:r>
                      <a:endParaRPr lang="en-US" altLang="zh-CN"/>
                    </a:p>
                  </a:txBody>
                  <a:tcPr anchor="ctr" anchorCtr="0"/>
                </a:tc>
                <a:tc>
                  <a:txBody>
                    <a:bodyPr/>
                    <a:p>
                      <a:pPr algn="ctr">
                        <a:buNone/>
                      </a:pPr>
                      <a:r>
                        <a:rPr lang="en-US" altLang="zh-CN"/>
                        <a:t>S1/0</a:t>
                      </a:r>
                      <a:endParaRPr lang="en-US" altLang="zh-CN"/>
                    </a:p>
                  </a:txBody>
                  <a:tcPr anchor="ctr" anchorCtr="0"/>
                </a:tc>
                <a:tc>
                  <a:txBody>
                    <a:bodyPr/>
                    <a:p>
                      <a:pPr algn="ctr">
                        <a:buNone/>
                      </a:pPr>
                      <a:r>
                        <a:rPr lang="en-US" altLang="zh-CN"/>
                        <a:t>S2/0</a:t>
                      </a:r>
                      <a:endParaRPr lang="en-US" altLang="zh-CN"/>
                    </a:p>
                  </a:txBody>
                  <a:tcPr anchor="ctr" anchorCtr="0"/>
                </a:tc>
              </a:tr>
              <a:tr h="365760">
                <a:tc>
                  <a:txBody>
                    <a:bodyPr/>
                    <a:p>
                      <a:pPr algn="ctr">
                        <a:buNone/>
                      </a:pPr>
                      <a:r>
                        <a:rPr lang="en-US" altLang="zh-CN"/>
                        <a:t>S2</a:t>
                      </a:r>
                      <a:endParaRPr lang="en-US" altLang="zh-CN"/>
                    </a:p>
                  </a:txBody>
                  <a:tcPr anchor="ctr" anchorCtr="0"/>
                </a:tc>
                <a:tc>
                  <a:txBody>
                    <a:bodyPr/>
                    <a:p>
                      <a:pPr algn="ctr">
                        <a:buNone/>
                      </a:pPr>
                      <a:r>
                        <a:rPr lang="en-US" altLang="zh-CN"/>
                        <a:t>S1/0</a:t>
                      </a:r>
                      <a:endParaRPr lang="en-US" altLang="zh-CN"/>
                    </a:p>
                  </a:txBody>
                  <a:tcPr anchor="ctr" anchorCtr="0"/>
                </a:tc>
                <a:tc>
                  <a:txBody>
                    <a:bodyPr/>
                    <a:p>
                      <a:pPr algn="ctr">
                        <a:buNone/>
                      </a:pPr>
                      <a:r>
                        <a:rPr lang="en-US" altLang="zh-CN"/>
                        <a:t>S3/1</a:t>
                      </a:r>
                      <a:endParaRPr lang="en-US" altLang="zh-CN"/>
                    </a:p>
                  </a:txBody>
                  <a:tcPr anchor="ctr" anchorCtr="0"/>
                </a:tc>
              </a:tr>
            </a:tbl>
          </a:graphicData>
        </a:graphic>
      </p:graphicFrame>
      <p:grpSp>
        <p:nvGrpSpPr>
          <p:cNvPr id="5" name="组合 4"/>
          <p:cNvGrpSpPr/>
          <p:nvPr/>
        </p:nvGrpSpPr>
        <p:grpSpPr>
          <a:xfrm>
            <a:off x="4500880" y="4426585"/>
            <a:ext cx="4572000" cy="2078990"/>
            <a:chOff x="7088" y="6971"/>
            <a:chExt cx="7200" cy="3274"/>
          </a:xfrm>
        </p:grpSpPr>
        <p:sp>
          <p:nvSpPr>
            <p:cNvPr id="26" name="文本框 25"/>
            <p:cNvSpPr txBox="1"/>
            <p:nvPr/>
          </p:nvSpPr>
          <p:spPr>
            <a:xfrm>
              <a:off x="7200" y="6971"/>
              <a:ext cx="3340" cy="580"/>
            </a:xfrm>
            <a:prstGeom prst="rect">
              <a:avLst/>
            </a:prstGeom>
            <a:noFill/>
          </p:spPr>
          <p:txBody>
            <a:bodyPr wrap="square" rtlCol="0" anchor="t">
              <a:spAutoFit/>
            </a:bodyPr>
            <a:p>
              <a:r>
                <a:rPr lang="en-US" altLang="zh-CN">
                  <a:sym typeface="+mn-ea"/>
                </a:rPr>
                <a:t>(5) </a:t>
              </a:r>
              <a:r>
                <a:rPr lang="zh-CN" altLang="en-US">
                  <a:sym typeface="+mn-ea"/>
                </a:rPr>
                <a:t>状态</a:t>
              </a:r>
              <a:r>
                <a:rPr lang="zh-CN" altLang="en-US">
                  <a:sym typeface="+mn-ea"/>
                </a:rPr>
                <a:t>编码</a:t>
              </a:r>
              <a:endParaRPr lang="zh-CN" altLang="en-US">
                <a:sym typeface="+mn-ea"/>
              </a:endParaRPr>
            </a:p>
          </p:txBody>
        </p:sp>
        <p:sp>
          <p:nvSpPr>
            <p:cNvPr id="27" name="文本框 26"/>
            <p:cNvSpPr txBox="1"/>
            <p:nvPr/>
          </p:nvSpPr>
          <p:spPr>
            <a:xfrm>
              <a:off x="7088" y="7484"/>
              <a:ext cx="7200" cy="2761"/>
            </a:xfrm>
            <a:prstGeom prst="rect">
              <a:avLst/>
            </a:prstGeom>
            <a:noFill/>
          </p:spPr>
          <p:txBody>
            <a:bodyPr wrap="square" rtlCol="0" anchor="t">
              <a:spAutoFit/>
            </a:bodyPr>
            <a:p>
              <a:r>
                <a:rPr lang="zh-CN" altLang="en-US"/>
                <a:t>（位数为</a:t>
              </a:r>
              <a:r>
                <a:rPr lang="en-US" altLang="zh-CN"/>
                <a:t>m</a:t>
              </a:r>
              <a:r>
                <a:rPr lang="zh-CN" altLang="en-US"/>
                <a:t>，</a:t>
              </a:r>
              <a:r>
                <a:rPr lang="zh-CN" altLang="en-US"/>
                <a:t>状态个数为</a:t>
              </a:r>
              <a:r>
                <a:rPr lang="en-US" altLang="zh-CN"/>
                <a:t>n</a:t>
              </a:r>
              <a:r>
                <a:rPr lang="zh-CN" altLang="en-US"/>
                <a:t>，则</a:t>
              </a:r>
              <a:r>
                <a:rPr lang="en-US" altLang="zh-CN"/>
                <a:t>2</a:t>
              </a:r>
              <a:r>
                <a:rPr lang="en-US" altLang="zh-CN" baseline="30000"/>
                <a:t>m-1 </a:t>
              </a:r>
              <a:r>
                <a:rPr lang="en-US" altLang="zh-CN"/>
                <a:t>&lt;n&lt;=2</a:t>
              </a:r>
              <a:r>
                <a:rPr lang="en-US" altLang="zh-CN" baseline="30000"/>
                <a:t>m</a:t>
              </a:r>
              <a:endParaRPr lang="en-US" altLang="zh-CN"/>
            </a:p>
            <a:p>
              <a:r>
                <a:rPr lang="zh-CN" altLang="en-US"/>
                <a:t>编码原则</a:t>
              </a:r>
              <a:r>
                <a:rPr lang="en-US" altLang="zh-CN"/>
                <a:t>:1.</a:t>
              </a:r>
              <a:r>
                <a:rPr lang="zh-CN" altLang="en-US"/>
                <a:t>次态相同，现态相邻</a:t>
              </a:r>
              <a:r>
                <a:rPr lang="en-US" altLang="zh-CN"/>
                <a:t>;</a:t>
              </a:r>
              <a:endParaRPr lang="en-US" altLang="zh-CN"/>
            </a:p>
            <a:p>
              <a:r>
                <a:rPr lang="en-US" altLang="zh-CN"/>
                <a:t>2.</a:t>
              </a:r>
              <a:r>
                <a:rPr lang="zh-CN" altLang="en-US"/>
                <a:t>同一现态，次态相邻﹔</a:t>
              </a:r>
              <a:endParaRPr lang="zh-CN" altLang="en-US"/>
            </a:p>
            <a:p>
              <a:r>
                <a:rPr lang="en-US" altLang="zh-CN"/>
                <a:t>3.</a:t>
              </a:r>
              <a:r>
                <a:rPr lang="zh-CN" altLang="en-US"/>
                <a:t>输出相同，现态相邻</a:t>
              </a:r>
              <a:r>
                <a:rPr lang="en-US" altLang="zh-CN"/>
                <a:t>;</a:t>
              </a:r>
              <a:endParaRPr lang="en-US" altLang="zh-CN"/>
            </a:p>
            <a:p>
              <a:r>
                <a:rPr lang="en-US" altLang="zh-CN"/>
                <a:t>4.</a:t>
              </a:r>
              <a:r>
                <a:rPr lang="zh-CN" altLang="en-US"/>
                <a:t>初始状态分配为</a:t>
              </a:r>
              <a:r>
                <a:rPr lang="en-US" altLang="zh-CN"/>
                <a:t>0</a:t>
              </a:r>
              <a:r>
                <a:rPr lang="en-US" altLang="zh-CN"/>
                <a:t>;</a:t>
              </a:r>
              <a:r>
                <a:rPr lang="zh-CN" altLang="en-US"/>
                <a:t>）</a:t>
              </a:r>
              <a:endParaRPr lang="en-US" altLang="zh-CN"/>
            </a:p>
            <a:p>
              <a:r>
                <a:rPr lang="en-US" altLang="zh-CN"/>
                <a:t>S0 = 2‘</a:t>
              </a:r>
              <a:r>
                <a:rPr lang="en-US" altLang="zh-CN"/>
                <a:t>b00, S1 = 2’b01, S2 = 2’b10.</a:t>
              </a:r>
              <a:endParaRPr lang="en-US" altLang="zh-CN"/>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8"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500"/>
                                        <p:tgtEl>
                                          <p:spTgt spid="3"/>
                                        </p:tgtEl>
                                      </p:cBhvr>
                                    </p:animEffect>
                                  </p:childTnLst>
                                </p:cTn>
                              </p:par>
                              <p:par>
                                <p:cTn id="22" presetID="22" presetClass="entr" presetSubtype="8"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wipe(left)">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1" grpId="0" animBg="1"/>
      <p:bldP spid="4" grpId="0"/>
      <p:bldP spid="22" grpId="1"/>
      <p:bldP spid="21" grpId="1" animBg="1"/>
      <p:bldP spid="4"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1"/>
          <p:cNvSpPr>
            <a:spLocks noGrp="1"/>
          </p:cNvSpPr>
          <p:nvPr/>
        </p:nvSpPr>
        <p:spPr>
          <a:xfrm>
            <a:off x="622301" y="326684"/>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sym typeface="+mn-ea"/>
              </a:rPr>
              <a:t>3 </a:t>
            </a:r>
            <a:r>
              <a:rPr lang="zh-CN" altLang="en-US">
                <a:sym typeface="+mn-ea"/>
              </a:rPr>
              <a:t>时序逻辑电路</a:t>
            </a:r>
            <a:r>
              <a:rPr lang="en-US" altLang="zh-CN">
                <a:sym typeface="+mn-ea"/>
              </a:rPr>
              <a:t>-</a:t>
            </a:r>
            <a:r>
              <a:rPr lang="zh-CN" altLang="en-US">
                <a:sym typeface="+mn-ea"/>
              </a:rPr>
              <a:t>设计题</a:t>
            </a:r>
            <a:endParaRPr lang="zh-CN" altLang="en-US"/>
          </a:p>
          <a:p>
            <a:endParaRPr lang="zh-CN" altLang="en-US"/>
          </a:p>
        </p:txBody>
      </p:sp>
      <p:sp>
        <p:nvSpPr>
          <p:cNvPr id="8" name="Rectangle 21"/>
          <p:cNvSpPr>
            <a:spLocks noChangeArrowheads="1"/>
          </p:cNvSpPr>
          <p:nvPr/>
        </p:nvSpPr>
        <p:spPr bwMode="auto">
          <a:xfrm>
            <a:off x="334645" y="834390"/>
            <a:ext cx="862076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p>
            <a:pPr marL="0" marR="0" lvl="0" indent="0" algn="l" defTabSz="914400" rtl="0" eaLnBrk="0" fontAlgn="base" latinLnBrk="0" hangingPunct="0">
              <a:lnSpc>
                <a:spcPct val="100000"/>
              </a:lnSpc>
              <a:spcBef>
                <a:spcPct val="0"/>
              </a:spcBef>
              <a:spcAft>
                <a:spcPct val="0"/>
              </a:spcAft>
              <a:buClrTx/>
              <a:buSzTx/>
              <a:buFontTx/>
              <a:buNone/>
            </a:pPr>
            <a:r>
              <a:rPr lang="zh-CN" altLang="en-US" sz="2400" b="1" dirty="0">
                <a:ln>
                  <a:noFill/>
                </a:ln>
                <a:solidFill>
                  <a:srgbClr val="6C0000"/>
                </a:solidFill>
                <a:effectLst/>
                <a:latin typeface="华文楷体" panose="02010600040101010101" pitchFamily="2" charset="-122"/>
                <a:ea typeface="华文楷体" panose="02010600040101010101" pitchFamily="2" charset="-122"/>
                <a:sym typeface="+mn-ea"/>
              </a:rPr>
              <a:t>设计（用特定触发器</a:t>
            </a:r>
            <a:r>
              <a:rPr lang="zh-CN" altLang="en-US" sz="2400" b="1" dirty="0">
                <a:ln>
                  <a:noFill/>
                </a:ln>
                <a:solidFill>
                  <a:srgbClr val="6C0000"/>
                </a:solidFill>
                <a:effectLst/>
                <a:highlight>
                  <a:srgbClr val="FFFF00"/>
                </a:highlight>
                <a:latin typeface="华文楷体" panose="02010600040101010101" pitchFamily="2" charset="-122"/>
                <a:ea typeface="华文楷体" panose="02010600040101010101" pitchFamily="2" charset="-122"/>
                <a:sym typeface="+mn-ea"/>
              </a:rPr>
              <a:t>设计</a:t>
            </a:r>
            <a:r>
              <a:rPr lang="zh-CN" altLang="en-US" sz="2400" b="1" dirty="0">
                <a:ln>
                  <a:noFill/>
                </a:ln>
                <a:solidFill>
                  <a:srgbClr val="6C0000"/>
                </a:solidFill>
                <a:effectLst/>
                <a:latin typeface="华文楷体" panose="02010600040101010101" pitchFamily="2" charset="-122"/>
                <a:ea typeface="华文楷体" panose="02010600040101010101" pitchFamily="2" charset="-122"/>
                <a:sym typeface="+mn-ea"/>
              </a:rPr>
              <a:t>器件，涉及状态机）</a:t>
            </a:r>
            <a:endParaRPr kumimoji="0" lang="en-US" altLang="zh-CN" sz="2400"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endParaRPr>
          </a:p>
        </p:txBody>
      </p:sp>
      <p:sp>
        <p:nvSpPr>
          <p:cNvPr id="11" name="矩形 10"/>
          <p:cNvSpPr/>
          <p:nvPr/>
        </p:nvSpPr>
        <p:spPr>
          <a:xfrm>
            <a:off x="190380" y="90477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6" name="文本框 25"/>
          <p:cNvSpPr txBox="1"/>
          <p:nvPr/>
        </p:nvSpPr>
        <p:spPr>
          <a:xfrm>
            <a:off x="448310" y="2947035"/>
            <a:ext cx="2120900" cy="368300"/>
          </a:xfrm>
          <a:prstGeom prst="rect">
            <a:avLst/>
          </a:prstGeom>
          <a:noFill/>
        </p:spPr>
        <p:txBody>
          <a:bodyPr wrap="square" rtlCol="0" anchor="t">
            <a:spAutoFit/>
          </a:bodyPr>
          <a:p>
            <a:r>
              <a:rPr lang="en-US" altLang="zh-CN">
                <a:sym typeface="+mn-ea"/>
              </a:rPr>
              <a:t>(6) </a:t>
            </a:r>
            <a:r>
              <a:rPr lang="zh-CN" altLang="en-US">
                <a:sym typeface="+mn-ea"/>
              </a:rPr>
              <a:t>状态转换</a:t>
            </a:r>
            <a:r>
              <a:rPr lang="zh-CN" altLang="en-US">
                <a:sym typeface="+mn-ea"/>
              </a:rPr>
              <a:t>真值表</a:t>
            </a:r>
            <a:endParaRPr lang="zh-CN" altLang="en-US">
              <a:sym typeface="+mn-ea"/>
            </a:endParaRPr>
          </a:p>
        </p:txBody>
      </p:sp>
      <p:graphicFrame>
        <p:nvGraphicFramePr>
          <p:cNvPr id="4" name="表格 3"/>
          <p:cNvGraphicFramePr/>
          <p:nvPr>
            <p:custDataLst>
              <p:tags r:id="rId1"/>
            </p:custDataLst>
          </p:nvPr>
        </p:nvGraphicFramePr>
        <p:xfrm>
          <a:off x="213360" y="3355340"/>
          <a:ext cx="3893820" cy="3291840"/>
        </p:xfrm>
        <a:graphic>
          <a:graphicData uri="http://schemas.openxmlformats.org/drawingml/2006/table">
            <a:tbl>
              <a:tblPr firstRow="1" bandRow="1">
                <a:tableStyleId>{5C22544A-7EE6-4342-B048-85BDC9FD1C3A}</a:tableStyleId>
              </a:tblPr>
              <a:tblGrid>
                <a:gridCol w="648970"/>
                <a:gridCol w="648970"/>
                <a:gridCol w="648970"/>
                <a:gridCol w="648970"/>
                <a:gridCol w="648970"/>
                <a:gridCol w="648970"/>
              </a:tblGrid>
              <a:tr h="365760">
                <a:tc>
                  <a:txBody>
                    <a:bodyPr/>
                    <a:p>
                      <a:pPr algn="ctr">
                        <a:buNone/>
                      </a:pPr>
                      <a:r>
                        <a:rPr lang="en-US" altLang="zh-CN"/>
                        <a:t>Q</a:t>
                      </a:r>
                      <a:r>
                        <a:rPr lang="en-US" altLang="zh-CN" baseline="-25000"/>
                        <a:t>1</a:t>
                      </a:r>
                      <a:r>
                        <a:rPr lang="en-US" altLang="zh-CN" baseline="30000"/>
                        <a:t>n</a:t>
                      </a:r>
                      <a:endParaRPr lang="en-US" altLang="zh-CN" baseline="30000"/>
                    </a:p>
                  </a:txBody>
                  <a:tcPr anchor="ctr" anchorCtr="0"/>
                </a:tc>
                <a:tc>
                  <a:txBody>
                    <a:bodyPr/>
                    <a:p>
                      <a:pPr algn="ctr">
                        <a:buNone/>
                      </a:pPr>
                      <a:r>
                        <a:rPr lang="en-US" altLang="zh-CN" sz="1800">
                          <a:sym typeface="+mn-ea"/>
                        </a:rPr>
                        <a:t>Q</a:t>
                      </a:r>
                      <a:r>
                        <a:rPr lang="en-US" altLang="zh-CN" sz="1800" baseline="-25000">
                          <a:sym typeface="+mn-ea"/>
                        </a:rPr>
                        <a:t>0</a:t>
                      </a:r>
                      <a:r>
                        <a:rPr lang="en-US" altLang="zh-CN" sz="1800" baseline="30000">
                          <a:sym typeface="+mn-ea"/>
                        </a:rPr>
                        <a:t>n</a:t>
                      </a:r>
                      <a:endParaRPr lang="zh-CN" altLang="en-US"/>
                    </a:p>
                  </a:txBody>
                  <a:tcPr anchor="ctr" anchorCtr="0"/>
                </a:tc>
                <a:tc>
                  <a:txBody>
                    <a:bodyPr/>
                    <a:p>
                      <a:pPr algn="ctr">
                        <a:buNone/>
                      </a:pPr>
                      <a:r>
                        <a:rPr lang="en-US" altLang="zh-CN"/>
                        <a:t>X</a:t>
                      </a:r>
                      <a:endParaRPr lang="en-US" altLang="zh-CN"/>
                    </a:p>
                  </a:txBody>
                  <a:tcPr anchor="ctr" anchorCtr="0"/>
                </a:tc>
                <a:tc>
                  <a:txBody>
                    <a:bodyPr/>
                    <a:p>
                      <a:pPr algn="ctr">
                        <a:buNone/>
                      </a:pPr>
                      <a:r>
                        <a:rPr lang="en-US" altLang="zh-CN" sz="1800">
                          <a:sym typeface="+mn-ea"/>
                        </a:rPr>
                        <a:t>Q</a:t>
                      </a:r>
                      <a:r>
                        <a:rPr lang="en-US" altLang="zh-CN" sz="1800" baseline="-25000">
                          <a:sym typeface="+mn-ea"/>
                        </a:rPr>
                        <a:t>1</a:t>
                      </a:r>
                      <a:r>
                        <a:rPr lang="en-US" altLang="zh-CN" sz="1800" baseline="30000">
                          <a:sym typeface="+mn-ea"/>
                        </a:rPr>
                        <a:t>n+1</a:t>
                      </a:r>
                      <a:endParaRPr lang="zh-CN" altLang="en-US"/>
                    </a:p>
                  </a:txBody>
                  <a:tcPr anchor="ctr" anchorCtr="0"/>
                </a:tc>
                <a:tc>
                  <a:txBody>
                    <a:bodyPr/>
                    <a:p>
                      <a:pPr algn="ctr">
                        <a:buNone/>
                      </a:pPr>
                      <a:r>
                        <a:rPr lang="en-US" altLang="zh-CN" sz="1800">
                          <a:sym typeface="+mn-ea"/>
                        </a:rPr>
                        <a:t>Q</a:t>
                      </a:r>
                      <a:r>
                        <a:rPr lang="en-US" altLang="zh-CN" sz="1800" baseline="-25000">
                          <a:sym typeface="+mn-ea"/>
                        </a:rPr>
                        <a:t>0</a:t>
                      </a:r>
                      <a:r>
                        <a:rPr lang="en-US" altLang="zh-CN" sz="1800" baseline="30000">
                          <a:sym typeface="+mn-ea"/>
                        </a:rPr>
                        <a:t>n+1</a:t>
                      </a:r>
                      <a:endParaRPr lang="zh-CN" altLang="en-US"/>
                    </a:p>
                  </a:txBody>
                  <a:tcPr anchor="ctr" anchorCtr="0"/>
                </a:tc>
                <a:tc>
                  <a:txBody>
                    <a:bodyPr/>
                    <a:p>
                      <a:pPr algn="ctr">
                        <a:buNone/>
                      </a:pPr>
                      <a:r>
                        <a:rPr lang="en-US" altLang="zh-CN"/>
                        <a:t>Y</a:t>
                      </a:r>
                      <a:endParaRPr lang="en-US" altLang="zh-CN"/>
                    </a:p>
                  </a:txBody>
                  <a:tcPr anchor="ctr" anchorCtr="0"/>
                </a:tc>
              </a:tr>
              <a:tr h="365760">
                <a:tc>
                  <a:txBody>
                    <a:bodyPr/>
                    <a:p>
                      <a:pPr algn="ctr">
                        <a:buNone/>
                      </a:pPr>
                      <a:r>
                        <a:rPr lang="en-US" altLang="zh-CN"/>
                        <a:t>0</a:t>
                      </a:r>
                      <a:endParaRPr lang="en-US" altLang="zh-CN"/>
                    </a:p>
                  </a:txBody>
                  <a:tcPr anchor="ctr" anchorCtr="0"/>
                </a:tc>
                <a:tc>
                  <a:txBody>
                    <a:bodyPr/>
                    <a:p>
                      <a:pPr algn="ctr">
                        <a:buNone/>
                      </a:pPr>
                      <a:r>
                        <a:rPr lang="en-US" altLang="zh-CN"/>
                        <a:t>0</a:t>
                      </a:r>
                      <a:endParaRPr lang="en-US" altLang="zh-CN"/>
                    </a:p>
                  </a:txBody>
                  <a:tcPr anchor="ctr" anchorCtr="0"/>
                </a:tc>
                <a:tc>
                  <a:txBody>
                    <a:bodyPr/>
                    <a:p>
                      <a:pPr algn="ctr">
                        <a:buNone/>
                      </a:pPr>
                      <a:r>
                        <a:rPr lang="en-US" altLang="zh-CN"/>
                        <a:t>0</a:t>
                      </a:r>
                      <a:endParaRPr lang="en-US" altLang="zh-CN"/>
                    </a:p>
                  </a:txBody>
                  <a:tcPr anchor="ctr" anchorCtr="0"/>
                </a:tc>
                <a:tc>
                  <a:txBody>
                    <a:bodyPr/>
                    <a:p>
                      <a:pPr algn="ctr">
                        <a:buNone/>
                      </a:pPr>
                      <a:r>
                        <a:rPr lang="en-US" altLang="zh-CN"/>
                        <a:t>0</a:t>
                      </a:r>
                      <a:endParaRPr lang="en-US" altLang="zh-CN"/>
                    </a:p>
                  </a:txBody>
                  <a:tcPr anchor="ctr" anchorCtr="0"/>
                </a:tc>
                <a:tc>
                  <a:txBody>
                    <a:bodyPr/>
                    <a:p>
                      <a:pPr algn="ctr">
                        <a:buNone/>
                      </a:pPr>
                      <a:r>
                        <a:rPr lang="en-US" altLang="zh-CN"/>
                        <a:t>1</a:t>
                      </a:r>
                      <a:endParaRPr lang="en-US" altLang="zh-CN"/>
                    </a:p>
                  </a:txBody>
                  <a:tcPr anchor="ctr" anchorCtr="0"/>
                </a:tc>
                <a:tc>
                  <a:txBody>
                    <a:bodyPr/>
                    <a:p>
                      <a:pPr algn="ctr">
                        <a:buNone/>
                      </a:pPr>
                      <a:r>
                        <a:rPr lang="en-US" altLang="zh-CN"/>
                        <a:t>0</a:t>
                      </a:r>
                      <a:endParaRPr lang="en-US" altLang="zh-CN"/>
                    </a:p>
                  </a:txBody>
                  <a:tcPr anchor="ctr" anchorCtr="0"/>
                </a:tc>
              </a:tr>
              <a:tr h="365760">
                <a:tc>
                  <a:txBody>
                    <a:bodyPr/>
                    <a:p>
                      <a:pPr algn="ctr">
                        <a:buNone/>
                      </a:pPr>
                      <a:r>
                        <a:rPr lang="en-US" altLang="zh-CN"/>
                        <a:t>0</a:t>
                      </a:r>
                      <a:endParaRPr lang="en-US" altLang="zh-CN"/>
                    </a:p>
                  </a:txBody>
                  <a:tcPr anchor="ctr" anchorCtr="0"/>
                </a:tc>
                <a:tc>
                  <a:txBody>
                    <a:bodyPr/>
                    <a:p>
                      <a:pPr algn="ctr">
                        <a:buNone/>
                      </a:pPr>
                      <a:r>
                        <a:rPr lang="en-US" altLang="zh-CN"/>
                        <a:t>0</a:t>
                      </a:r>
                      <a:endParaRPr lang="en-US" altLang="zh-CN"/>
                    </a:p>
                  </a:txBody>
                  <a:tcPr anchor="ctr" anchorCtr="0"/>
                </a:tc>
                <a:tc>
                  <a:txBody>
                    <a:bodyPr/>
                    <a:p>
                      <a:pPr algn="ctr">
                        <a:buNone/>
                      </a:pPr>
                      <a:r>
                        <a:rPr lang="en-US" altLang="zh-CN"/>
                        <a:t>1</a:t>
                      </a:r>
                      <a:endParaRPr lang="en-US" altLang="zh-CN"/>
                    </a:p>
                  </a:txBody>
                  <a:tcPr anchor="ctr" anchorCtr="0"/>
                </a:tc>
                <a:tc>
                  <a:txBody>
                    <a:bodyPr/>
                    <a:p>
                      <a:pPr algn="ctr">
                        <a:buNone/>
                      </a:pPr>
                      <a:r>
                        <a:rPr lang="en-US" altLang="zh-CN"/>
                        <a:t>0</a:t>
                      </a:r>
                      <a:endParaRPr lang="en-US" altLang="zh-CN"/>
                    </a:p>
                  </a:txBody>
                  <a:tcPr anchor="ctr" anchorCtr="0"/>
                </a:tc>
                <a:tc>
                  <a:txBody>
                    <a:bodyPr/>
                    <a:p>
                      <a:pPr algn="ctr">
                        <a:buNone/>
                      </a:pPr>
                      <a:r>
                        <a:rPr lang="en-US" altLang="zh-CN"/>
                        <a:t>0</a:t>
                      </a:r>
                      <a:endParaRPr lang="en-US" altLang="zh-CN"/>
                    </a:p>
                  </a:txBody>
                  <a:tcPr anchor="ctr" anchorCtr="0"/>
                </a:tc>
                <a:tc>
                  <a:txBody>
                    <a:bodyPr/>
                    <a:p>
                      <a:pPr algn="ctr">
                        <a:buNone/>
                      </a:pPr>
                      <a:r>
                        <a:rPr lang="en-US" altLang="zh-CN"/>
                        <a:t>0</a:t>
                      </a:r>
                      <a:endParaRPr lang="en-US" altLang="zh-CN"/>
                    </a:p>
                  </a:txBody>
                  <a:tcPr anchor="ctr" anchorCtr="0"/>
                </a:tc>
              </a:tr>
              <a:tr h="365760">
                <a:tc>
                  <a:txBody>
                    <a:bodyPr/>
                    <a:p>
                      <a:pPr algn="ctr">
                        <a:buNone/>
                      </a:pPr>
                      <a:r>
                        <a:rPr lang="en-US" altLang="zh-CN"/>
                        <a:t>0</a:t>
                      </a:r>
                      <a:endParaRPr lang="en-US" altLang="zh-CN"/>
                    </a:p>
                  </a:txBody>
                  <a:tcPr anchor="ctr" anchorCtr="0"/>
                </a:tc>
                <a:tc>
                  <a:txBody>
                    <a:bodyPr/>
                    <a:p>
                      <a:pPr algn="ctr">
                        <a:buNone/>
                      </a:pPr>
                      <a:r>
                        <a:rPr lang="en-US" altLang="zh-CN"/>
                        <a:t>1</a:t>
                      </a:r>
                      <a:endParaRPr lang="en-US" altLang="zh-CN"/>
                    </a:p>
                  </a:txBody>
                  <a:tcPr anchor="ctr" anchorCtr="0"/>
                </a:tc>
                <a:tc>
                  <a:txBody>
                    <a:bodyPr/>
                    <a:p>
                      <a:pPr algn="ctr">
                        <a:buNone/>
                      </a:pPr>
                      <a:r>
                        <a:rPr lang="en-US" altLang="zh-CN"/>
                        <a:t>0</a:t>
                      </a:r>
                      <a:endParaRPr lang="en-US" altLang="zh-CN"/>
                    </a:p>
                  </a:txBody>
                  <a:tcPr anchor="ctr" anchorCtr="0"/>
                </a:tc>
                <a:tc>
                  <a:txBody>
                    <a:bodyPr/>
                    <a:p>
                      <a:pPr algn="ctr">
                        <a:buNone/>
                      </a:pPr>
                      <a:r>
                        <a:rPr lang="en-US" altLang="zh-CN"/>
                        <a:t>0</a:t>
                      </a:r>
                      <a:endParaRPr lang="en-US" altLang="zh-CN"/>
                    </a:p>
                  </a:txBody>
                  <a:tcPr anchor="ctr" anchorCtr="0"/>
                </a:tc>
                <a:tc>
                  <a:txBody>
                    <a:bodyPr/>
                    <a:p>
                      <a:pPr algn="ctr">
                        <a:buNone/>
                      </a:pPr>
                      <a:r>
                        <a:rPr lang="en-US" altLang="zh-CN"/>
                        <a:t>1</a:t>
                      </a:r>
                      <a:endParaRPr lang="en-US" altLang="zh-CN"/>
                    </a:p>
                  </a:txBody>
                  <a:tcPr anchor="ctr" anchorCtr="0"/>
                </a:tc>
                <a:tc>
                  <a:txBody>
                    <a:bodyPr/>
                    <a:p>
                      <a:pPr algn="ctr">
                        <a:buNone/>
                      </a:pPr>
                      <a:r>
                        <a:rPr lang="en-US" altLang="zh-CN"/>
                        <a:t>0</a:t>
                      </a:r>
                      <a:endParaRPr lang="en-US" altLang="zh-CN"/>
                    </a:p>
                  </a:txBody>
                  <a:tcPr anchor="ctr" anchorCtr="0"/>
                </a:tc>
              </a:tr>
              <a:tr h="365760">
                <a:tc>
                  <a:txBody>
                    <a:bodyPr/>
                    <a:p>
                      <a:pPr algn="ctr">
                        <a:buNone/>
                      </a:pPr>
                      <a:r>
                        <a:rPr lang="en-US" altLang="zh-CN"/>
                        <a:t>0</a:t>
                      </a:r>
                      <a:endParaRPr lang="en-US" altLang="zh-CN"/>
                    </a:p>
                  </a:txBody>
                  <a:tcPr anchor="ctr" anchorCtr="0"/>
                </a:tc>
                <a:tc>
                  <a:txBody>
                    <a:bodyPr/>
                    <a:p>
                      <a:pPr algn="ctr">
                        <a:buNone/>
                      </a:pPr>
                      <a:r>
                        <a:rPr lang="en-US" altLang="zh-CN"/>
                        <a:t>1</a:t>
                      </a:r>
                      <a:endParaRPr lang="en-US" altLang="zh-CN"/>
                    </a:p>
                  </a:txBody>
                  <a:tcPr anchor="ctr" anchorCtr="0"/>
                </a:tc>
                <a:tc>
                  <a:txBody>
                    <a:bodyPr/>
                    <a:p>
                      <a:pPr algn="ctr">
                        <a:buNone/>
                      </a:pPr>
                      <a:r>
                        <a:rPr lang="en-US" altLang="zh-CN"/>
                        <a:t>1</a:t>
                      </a:r>
                      <a:endParaRPr lang="en-US" altLang="zh-CN"/>
                    </a:p>
                  </a:txBody>
                  <a:tcPr anchor="ctr" anchorCtr="0"/>
                </a:tc>
                <a:tc>
                  <a:txBody>
                    <a:bodyPr/>
                    <a:p>
                      <a:pPr algn="ctr">
                        <a:buNone/>
                      </a:pPr>
                      <a:r>
                        <a:rPr lang="en-US" altLang="zh-CN"/>
                        <a:t>1</a:t>
                      </a:r>
                      <a:endParaRPr lang="en-US" altLang="zh-CN"/>
                    </a:p>
                  </a:txBody>
                  <a:tcPr anchor="ctr" anchorCtr="0"/>
                </a:tc>
                <a:tc>
                  <a:txBody>
                    <a:bodyPr/>
                    <a:p>
                      <a:pPr algn="ctr">
                        <a:buNone/>
                      </a:pPr>
                      <a:r>
                        <a:rPr lang="en-US" altLang="zh-CN"/>
                        <a:t>0</a:t>
                      </a:r>
                      <a:endParaRPr lang="en-US" altLang="zh-CN"/>
                    </a:p>
                  </a:txBody>
                  <a:tcPr anchor="ctr" anchorCtr="0"/>
                </a:tc>
                <a:tc>
                  <a:txBody>
                    <a:bodyPr/>
                    <a:p>
                      <a:pPr algn="ctr">
                        <a:buNone/>
                      </a:pPr>
                      <a:r>
                        <a:rPr lang="en-US" altLang="zh-CN"/>
                        <a:t>0</a:t>
                      </a:r>
                      <a:endParaRPr lang="en-US" altLang="zh-CN"/>
                    </a:p>
                  </a:txBody>
                  <a:tcPr anchor="ctr" anchorCtr="0"/>
                </a:tc>
              </a:tr>
              <a:tr h="365760">
                <a:tc>
                  <a:txBody>
                    <a:bodyPr/>
                    <a:p>
                      <a:pPr algn="ctr">
                        <a:buNone/>
                      </a:pPr>
                      <a:r>
                        <a:rPr lang="en-US" altLang="zh-CN"/>
                        <a:t>1</a:t>
                      </a:r>
                      <a:endParaRPr lang="en-US" altLang="zh-CN"/>
                    </a:p>
                  </a:txBody>
                  <a:tcPr anchor="ctr" anchorCtr="0"/>
                </a:tc>
                <a:tc>
                  <a:txBody>
                    <a:bodyPr/>
                    <a:p>
                      <a:pPr algn="ctr">
                        <a:buNone/>
                      </a:pPr>
                      <a:r>
                        <a:rPr lang="en-US" altLang="zh-CN"/>
                        <a:t>0</a:t>
                      </a:r>
                      <a:endParaRPr lang="en-US" altLang="zh-CN"/>
                    </a:p>
                  </a:txBody>
                  <a:tcPr anchor="ctr" anchorCtr="0"/>
                </a:tc>
                <a:tc>
                  <a:txBody>
                    <a:bodyPr/>
                    <a:p>
                      <a:pPr algn="ctr">
                        <a:buNone/>
                      </a:pPr>
                      <a:r>
                        <a:rPr lang="en-US" altLang="zh-CN"/>
                        <a:t>0</a:t>
                      </a:r>
                      <a:endParaRPr lang="en-US" altLang="zh-CN"/>
                    </a:p>
                  </a:txBody>
                  <a:tcPr anchor="ctr" anchorCtr="0"/>
                </a:tc>
                <a:tc>
                  <a:txBody>
                    <a:bodyPr/>
                    <a:p>
                      <a:pPr algn="ctr">
                        <a:buNone/>
                      </a:pPr>
                      <a:r>
                        <a:rPr lang="en-US" altLang="zh-CN"/>
                        <a:t>0</a:t>
                      </a:r>
                      <a:endParaRPr lang="en-US" altLang="zh-CN"/>
                    </a:p>
                  </a:txBody>
                  <a:tcPr anchor="ctr" anchorCtr="0"/>
                </a:tc>
                <a:tc>
                  <a:txBody>
                    <a:bodyPr/>
                    <a:p>
                      <a:pPr algn="ctr">
                        <a:buNone/>
                      </a:pPr>
                      <a:r>
                        <a:rPr lang="en-US" altLang="zh-CN"/>
                        <a:t>1</a:t>
                      </a:r>
                      <a:endParaRPr lang="en-US" altLang="zh-CN"/>
                    </a:p>
                  </a:txBody>
                  <a:tcPr anchor="ctr" anchorCtr="0"/>
                </a:tc>
                <a:tc>
                  <a:txBody>
                    <a:bodyPr/>
                    <a:p>
                      <a:pPr algn="ctr">
                        <a:buNone/>
                      </a:pPr>
                      <a:r>
                        <a:rPr lang="en-US" altLang="zh-CN"/>
                        <a:t>0</a:t>
                      </a:r>
                      <a:endParaRPr lang="en-US" altLang="zh-CN"/>
                    </a:p>
                  </a:txBody>
                  <a:tcPr anchor="ctr" anchorCtr="0"/>
                </a:tc>
              </a:tr>
              <a:tr h="365760">
                <a:tc>
                  <a:txBody>
                    <a:bodyPr/>
                    <a:p>
                      <a:pPr algn="ctr">
                        <a:buNone/>
                      </a:pPr>
                      <a:r>
                        <a:rPr lang="en-US" altLang="zh-CN"/>
                        <a:t>1</a:t>
                      </a:r>
                      <a:endParaRPr lang="en-US" altLang="zh-CN"/>
                    </a:p>
                  </a:txBody>
                  <a:tcPr anchor="ctr" anchorCtr="0"/>
                </a:tc>
                <a:tc>
                  <a:txBody>
                    <a:bodyPr/>
                    <a:p>
                      <a:pPr algn="ctr">
                        <a:buNone/>
                      </a:pPr>
                      <a:r>
                        <a:rPr lang="en-US" altLang="zh-CN"/>
                        <a:t>0</a:t>
                      </a:r>
                      <a:endParaRPr lang="en-US" altLang="zh-CN"/>
                    </a:p>
                  </a:txBody>
                  <a:tcPr anchor="ctr" anchorCtr="0"/>
                </a:tc>
                <a:tc>
                  <a:txBody>
                    <a:bodyPr/>
                    <a:p>
                      <a:pPr algn="ctr">
                        <a:buNone/>
                      </a:pPr>
                      <a:r>
                        <a:rPr lang="en-US" altLang="zh-CN"/>
                        <a:t>1</a:t>
                      </a:r>
                      <a:endParaRPr lang="en-US" altLang="zh-CN"/>
                    </a:p>
                  </a:txBody>
                  <a:tcPr anchor="ctr" anchorCtr="0"/>
                </a:tc>
                <a:tc>
                  <a:txBody>
                    <a:bodyPr/>
                    <a:p>
                      <a:pPr algn="ctr">
                        <a:buNone/>
                      </a:pPr>
                      <a:r>
                        <a:rPr lang="en-US" altLang="zh-CN"/>
                        <a:t>0</a:t>
                      </a:r>
                      <a:endParaRPr lang="en-US" altLang="zh-CN"/>
                    </a:p>
                  </a:txBody>
                  <a:tcPr anchor="ctr" anchorCtr="0"/>
                </a:tc>
                <a:tc>
                  <a:txBody>
                    <a:bodyPr/>
                    <a:p>
                      <a:pPr algn="ctr">
                        <a:buNone/>
                      </a:pPr>
                      <a:r>
                        <a:rPr lang="en-US" altLang="zh-CN"/>
                        <a:t>0</a:t>
                      </a:r>
                      <a:endParaRPr lang="en-US" altLang="zh-CN"/>
                    </a:p>
                  </a:txBody>
                  <a:tcPr anchor="ctr" anchorCtr="0"/>
                </a:tc>
                <a:tc>
                  <a:txBody>
                    <a:bodyPr/>
                    <a:p>
                      <a:pPr algn="ctr">
                        <a:buNone/>
                      </a:pPr>
                      <a:r>
                        <a:rPr lang="en-US" altLang="zh-CN"/>
                        <a:t>1</a:t>
                      </a:r>
                      <a:endParaRPr lang="en-US" altLang="zh-CN"/>
                    </a:p>
                  </a:txBody>
                  <a:tcPr anchor="ctr" anchorCtr="0"/>
                </a:tc>
              </a:tr>
              <a:tr h="365760">
                <a:tc>
                  <a:txBody>
                    <a:bodyPr/>
                    <a:p>
                      <a:pPr algn="ctr">
                        <a:buNone/>
                      </a:pPr>
                      <a:r>
                        <a:rPr lang="en-US" altLang="zh-CN"/>
                        <a:t>1</a:t>
                      </a:r>
                      <a:endParaRPr lang="en-US" altLang="zh-CN"/>
                    </a:p>
                  </a:txBody>
                  <a:tcPr anchor="ctr" anchorCtr="0"/>
                </a:tc>
                <a:tc>
                  <a:txBody>
                    <a:bodyPr/>
                    <a:p>
                      <a:pPr algn="ctr">
                        <a:buNone/>
                      </a:pPr>
                      <a:r>
                        <a:rPr lang="en-US" altLang="zh-CN"/>
                        <a:t>1</a:t>
                      </a:r>
                      <a:endParaRPr lang="en-US" altLang="zh-CN"/>
                    </a:p>
                  </a:txBody>
                  <a:tcPr anchor="ctr" anchorCtr="0"/>
                </a:tc>
                <a:tc>
                  <a:txBody>
                    <a:bodyPr/>
                    <a:p>
                      <a:pPr algn="ctr">
                        <a:buNone/>
                      </a:pPr>
                      <a:r>
                        <a:rPr lang="en-US" altLang="zh-CN"/>
                        <a:t>0</a:t>
                      </a:r>
                      <a:endParaRPr lang="en-US" altLang="zh-CN"/>
                    </a:p>
                  </a:txBody>
                  <a:tcPr anchor="ctr" anchorCtr="0"/>
                </a:tc>
                <a:tc>
                  <a:txBody>
                    <a:bodyPr/>
                    <a:p>
                      <a:pPr algn="ctr">
                        <a:buNone/>
                      </a:pPr>
                      <a:r>
                        <a:rPr lang="en-US" altLang="zh-CN"/>
                        <a:t>x</a:t>
                      </a:r>
                      <a:endParaRPr lang="en-US" altLang="zh-CN"/>
                    </a:p>
                  </a:txBody>
                  <a:tcPr anchor="ctr" anchorCtr="0"/>
                </a:tc>
                <a:tc>
                  <a:txBody>
                    <a:bodyPr/>
                    <a:p>
                      <a:pPr algn="ctr">
                        <a:buNone/>
                      </a:pPr>
                      <a:r>
                        <a:rPr lang="en-US" altLang="zh-CN"/>
                        <a:t>x</a:t>
                      </a:r>
                      <a:endParaRPr lang="en-US" altLang="zh-CN"/>
                    </a:p>
                  </a:txBody>
                  <a:tcPr anchor="ctr" anchorCtr="0"/>
                </a:tc>
                <a:tc>
                  <a:txBody>
                    <a:bodyPr/>
                    <a:p>
                      <a:pPr algn="ctr">
                        <a:buNone/>
                      </a:pPr>
                      <a:r>
                        <a:rPr lang="en-US" altLang="zh-CN"/>
                        <a:t>x</a:t>
                      </a:r>
                      <a:endParaRPr lang="en-US" altLang="zh-CN"/>
                    </a:p>
                  </a:txBody>
                  <a:tcPr anchor="ctr" anchorCtr="0"/>
                </a:tc>
              </a:tr>
              <a:tr h="365760">
                <a:tc>
                  <a:txBody>
                    <a:bodyPr/>
                    <a:p>
                      <a:pPr algn="ctr">
                        <a:buNone/>
                      </a:pPr>
                      <a:r>
                        <a:rPr lang="en-US" altLang="zh-CN"/>
                        <a:t>1</a:t>
                      </a:r>
                      <a:endParaRPr lang="en-US" altLang="zh-CN"/>
                    </a:p>
                  </a:txBody>
                  <a:tcPr anchor="ctr" anchorCtr="0"/>
                </a:tc>
                <a:tc>
                  <a:txBody>
                    <a:bodyPr/>
                    <a:p>
                      <a:pPr algn="ctr">
                        <a:buNone/>
                      </a:pPr>
                      <a:r>
                        <a:rPr lang="en-US" altLang="zh-CN"/>
                        <a:t>1</a:t>
                      </a:r>
                      <a:endParaRPr lang="en-US" altLang="zh-CN"/>
                    </a:p>
                  </a:txBody>
                  <a:tcPr anchor="ctr" anchorCtr="0"/>
                </a:tc>
                <a:tc>
                  <a:txBody>
                    <a:bodyPr/>
                    <a:p>
                      <a:pPr algn="ctr">
                        <a:buNone/>
                      </a:pPr>
                      <a:r>
                        <a:rPr lang="en-US" altLang="zh-CN"/>
                        <a:t>1</a:t>
                      </a:r>
                      <a:endParaRPr lang="en-US" altLang="zh-CN"/>
                    </a:p>
                  </a:txBody>
                  <a:tcPr anchor="ctr" anchorCtr="0"/>
                </a:tc>
                <a:tc>
                  <a:txBody>
                    <a:bodyPr/>
                    <a:p>
                      <a:pPr algn="ctr">
                        <a:buNone/>
                      </a:pPr>
                      <a:r>
                        <a:rPr lang="en-US" altLang="zh-CN"/>
                        <a:t>x</a:t>
                      </a:r>
                      <a:endParaRPr lang="en-US" altLang="zh-CN"/>
                    </a:p>
                  </a:txBody>
                  <a:tcPr anchor="ctr" anchorCtr="0"/>
                </a:tc>
                <a:tc>
                  <a:txBody>
                    <a:bodyPr/>
                    <a:p>
                      <a:pPr algn="ctr">
                        <a:buNone/>
                      </a:pPr>
                      <a:r>
                        <a:rPr lang="en-US" altLang="zh-CN"/>
                        <a:t>x</a:t>
                      </a:r>
                      <a:endParaRPr lang="en-US" altLang="zh-CN"/>
                    </a:p>
                  </a:txBody>
                  <a:tcPr anchor="ctr" anchorCtr="0"/>
                </a:tc>
                <a:tc>
                  <a:txBody>
                    <a:bodyPr/>
                    <a:p>
                      <a:pPr algn="ctr">
                        <a:buNone/>
                      </a:pPr>
                      <a:r>
                        <a:rPr lang="en-US" altLang="zh-CN"/>
                        <a:t>x</a:t>
                      </a:r>
                      <a:endParaRPr lang="en-US" altLang="zh-CN"/>
                    </a:p>
                  </a:txBody>
                  <a:tcPr anchor="ctr" anchorCtr="0"/>
                </a:tc>
              </a:tr>
            </a:tbl>
          </a:graphicData>
        </a:graphic>
      </p:graphicFrame>
      <p:grpSp>
        <p:nvGrpSpPr>
          <p:cNvPr id="2" name="组合 1"/>
          <p:cNvGrpSpPr/>
          <p:nvPr/>
        </p:nvGrpSpPr>
        <p:grpSpPr>
          <a:xfrm>
            <a:off x="4361815" y="1847215"/>
            <a:ext cx="4593590" cy="1996440"/>
            <a:chOff x="6869" y="2909"/>
            <a:chExt cx="7234" cy="3144"/>
          </a:xfrm>
        </p:grpSpPr>
        <p:sp>
          <p:nvSpPr>
            <p:cNvPr id="9" name="文本框 8"/>
            <p:cNvSpPr txBox="1"/>
            <p:nvPr/>
          </p:nvSpPr>
          <p:spPr>
            <a:xfrm>
              <a:off x="6869" y="2909"/>
              <a:ext cx="7234" cy="580"/>
            </a:xfrm>
            <a:prstGeom prst="rect">
              <a:avLst/>
            </a:prstGeom>
            <a:noFill/>
          </p:spPr>
          <p:txBody>
            <a:bodyPr wrap="square" rtlCol="0" anchor="t">
              <a:spAutoFit/>
            </a:bodyPr>
            <a:p>
              <a:r>
                <a:rPr lang="en-US" altLang="zh-CN">
                  <a:sym typeface="+mn-ea"/>
                </a:rPr>
                <a:t>(7) </a:t>
              </a:r>
              <a:r>
                <a:rPr lang="zh-CN" altLang="en-US">
                  <a:sym typeface="+mn-ea"/>
                </a:rPr>
                <a:t>写出激励矩阵、输出矩阵和对应</a:t>
              </a:r>
              <a:r>
                <a:rPr lang="zh-CN" altLang="en-US">
                  <a:sym typeface="+mn-ea"/>
                </a:rPr>
                <a:t>方程</a:t>
              </a:r>
              <a:endParaRPr lang="zh-CN" altLang="en-US">
                <a:sym typeface="+mn-ea"/>
              </a:endParaRPr>
            </a:p>
          </p:txBody>
        </p:sp>
        <p:sp>
          <p:nvSpPr>
            <p:cNvPr id="10" name="文本框 9"/>
            <p:cNvSpPr txBox="1"/>
            <p:nvPr/>
          </p:nvSpPr>
          <p:spPr>
            <a:xfrm>
              <a:off x="7467" y="4359"/>
              <a:ext cx="5370" cy="1695"/>
            </a:xfrm>
            <a:prstGeom prst="rect">
              <a:avLst/>
            </a:prstGeom>
            <a:noFill/>
          </p:spPr>
          <p:txBody>
            <a:bodyPr wrap="square" rtlCol="0" anchor="t">
              <a:noAutofit/>
            </a:bodyPr>
            <a:p>
              <a:r>
                <a:rPr lang="zh-CN" altLang="en-US">
                  <a:sym typeface="+mn-ea"/>
                </a:rPr>
                <a:t>有</a:t>
              </a:r>
              <a:r>
                <a:rPr lang="en-US" altLang="zh-CN">
                  <a:sym typeface="+mn-ea"/>
                </a:rPr>
                <a:t>3</a:t>
              </a:r>
              <a:r>
                <a:rPr lang="zh-CN" altLang="en-US">
                  <a:sym typeface="+mn-ea"/>
                </a:rPr>
                <a:t>个状态，选择两个</a:t>
              </a:r>
              <a:r>
                <a:rPr lang="en-US" altLang="zh-CN">
                  <a:sym typeface="+mn-ea"/>
                </a:rPr>
                <a:t>JK</a:t>
              </a:r>
              <a:r>
                <a:rPr lang="zh-CN" altLang="en-US">
                  <a:sym typeface="+mn-ea"/>
                </a:rPr>
                <a:t>触发器。</a:t>
              </a:r>
              <a:endParaRPr lang="zh-CN" altLang="en-US">
                <a:sym typeface="+mn-ea"/>
              </a:endParaRPr>
            </a:p>
            <a:p>
              <a:r>
                <a:rPr lang="zh-CN" altLang="en-US">
                  <a:sym typeface="+mn-ea"/>
                </a:rPr>
                <a:t>参考</a:t>
              </a:r>
              <a:r>
                <a:rPr lang="en-US" altLang="zh-CN">
                  <a:sym typeface="+mn-ea"/>
                </a:rPr>
                <a:t>JK</a:t>
              </a:r>
              <a:r>
                <a:rPr lang="zh-CN" altLang="en-US">
                  <a:sym typeface="+mn-ea"/>
                </a:rPr>
                <a:t>触发器的特性方程写</a:t>
              </a:r>
              <a:r>
                <a:rPr lang="zh-CN" altLang="en-US">
                  <a:sym typeface="+mn-ea"/>
                </a:rPr>
                <a:t>方程。</a:t>
              </a:r>
              <a:endParaRPr lang="zh-CN" altLang="en-US">
                <a:sym typeface="+mn-ea"/>
              </a:endParaRPr>
            </a:p>
          </p:txBody>
        </p:sp>
      </p:grpSp>
      <p:pic>
        <p:nvPicPr>
          <p:cNvPr id="13" name="图片 12"/>
          <p:cNvPicPr>
            <a:picLocks noChangeAspect="1"/>
          </p:cNvPicPr>
          <p:nvPr/>
        </p:nvPicPr>
        <p:blipFill>
          <a:blip r:embed="rId2"/>
          <a:stretch>
            <a:fillRect/>
          </a:stretch>
        </p:blipFill>
        <p:spPr>
          <a:xfrm>
            <a:off x="532765" y="1406525"/>
            <a:ext cx="2882900" cy="1428750"/>
          </a:xfrm>
          <a:prstGeom prst="rect">
            <a:avLst/>
          </a:prstGeom>
        </p:spPr>
      </p:pic>
      <p:pic>
        <p:nvPicPr>
          <p:cNvPr id="14" name="图片 13"/>
          <p:cNvPicPr>
            <a:picLocks noChangeAspect="1"/>
          </p:cNvPicPr>
          <p:nvPr/>
        </p:nvPicPr>
        <p:blipFill>
          <a:blip r:embed="rId3"/>
          <a:stretch>
            <a:fillRect/>
          </a:stretch>
        </p:blipFill>
        <p:spPr>
          <a:xfrm>
            <a:off x="5466715" y="3987800"/>
            <a:ext cx="2391410" cy="19888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par>
                                <p:cTn id="16" presetID="22" presetClass="entr" presetSubtype="8"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Picture 168"/>
          <p:cNvPicPr>
            <a:picLocks noChangeAspect="1"/>
          </p:cNvPicPr>
          <p:nvPr/>
        </p:nvPicPr>
        <p:blipFill>
          <a:blip r:embed="rId1">
            <a:alphaModFix amt="4000"/>
          </a:blip>
          <a:stretch>
            <a:fillRect/>
          </a:stretch>
        </p:blipFill>
        <p:spPr>
          <a:xfrm>
            <a:off x="3391547" y="817075"/>
            <a:ext cx="5709843" cy="5374585"/>
          </a:xfrm>
          <a:prstGeom prst="rect">
            <a:avLst/>
          </a:prstGeom>
        </p:spPr>
      </p:pic>
      <p:pic>
        <p:nvPicPr>
          <p:cNvPr id="136" name="Picture 135"/>
          <p:cNvPicPr>
            <a:picLocks noChangeAspect="1"/>
          </p:cNvPicPr>
          <p:nvPr/>
        </p:nvPicPr>
        <p:blipFill>
          <a:blip r:embed="rId2"/>
          <a:stretch>
            <a:fillRect/>
          </a:stretch>
        </p:blipFill>
        <p:spPr>
          <a:xfrm rot="5400000">
            <a:off x="-864748" y="2102707"/>
            <a:ext cx="5143500" cy="3414005"/>
          </a:xfrm>
          <a:prstGeom prst="rect">
            <a:avLst/>
          </a:prstGeom>
        </p:spPr>
      </p:pic>
      <p:sp>
        <p:nvSpPr>
          <p:cNvPr id="137" name="Rectangle 136"/>
          <p:cNvSpPr/>
          <p:nvPr/>
        </p:nvSpPr>
        <p:spPr>
          <a:xfrm>
            <a:off x="519" y="289367"/>
            <a:ext cx="3414005" cy="6092093"/>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
        <p:nvSpPr>
          <p:cNvPr id="141" name="文本框 30"/>
          <p:cNvSpPr txBox="1"/>
          <p:nvPr/>
        </p:nvSpPr>
        <p:spPr>
          <a:xfrm>
            <a:off x="4058907" y="2871022"/>
            <a:ext cx="3258737" cy="46037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2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sym typeface="+mn-ea"/>
              </a:rPr>
              <a:t>组合逻辑电路</a:t>
            </a:r>
            <a:endPar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endParaRPr>
          </a:p>
        </p:txBody>
      </p:sp>
      <p:sp>
        <p:nvSpPr>
          <p:cNvPr id="148" name="文本框 48"/>
          <p:cNvSpPr txBox="1"/>
          <p:nvPr/>
        </p:nvSpPr>
        <p:spPr>
          <a:xfrm>
            <a:off x="4058907" y="3610747"/>
            <a:ext cx="4644521" cy="46037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3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时序</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逻辑电路</a:t>
            </a:r>
            <a:endPar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endParaRPr>
          </a:p>
        </p:txBody>
      </p:sp>
      <p:sp>
        <p:nvSpPr>
          <p:cNvPr id="155" name="文本框 62"/>
          <p:cNvSpPr txBox="1"/>
          <p:nvPr/>
        </p:nvSpPr>
        <p:spPr>
          <a:xfrm>
            <a:off x="4058905" y="2066152"/>
            <a:ext cx="4217639" cy="46037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1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sym typeface="+mn-ea"/>
              </a:rPr>
              <a:t>逻辑代数基础</a:t>
            </a:r>
            <a:endPar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endParaRPr>
          </a:p>
        </p:txBody>
      </p:sp>
      <p:sp>
        <p:nvSpPr>
          <p:cNvPr id="162" name="文本框 76"/>
          <p:cNvSpPr txBox="1"/>
          <p:nvPr/>
        </p:nvSpPr>
        <p:spPr>
          <a:xfrm>
            <a:off x="4085799" y="4414318"/>
            <a:ext cx="3962985" cy="46037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4       </a:t>
            </a:r>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Verilog</a:t>
            </a:r>
            <a:endPar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endParaRPr>
          </a:p>
        </p:txBody>
      </p:sp>
      <p:sp>
        <p:nvSpPr>
          <p:cNvPr id="166" name="文本框 7"/>
          <p:cNvSpPr txBox="1"/>
          <p:nvPr/>
        </p:nvSpPr>
        <p:spPr>
          <a:xfrm>
            <a:off x="626110" y="2526665"/>
            <a:ext cx="2183765" cy="598805"/>
          </a:xfrm>
          <a:prstGeom prst="rect">
            <a:avLst/>
          </a:prstGeom>
          <a:noFill/>
        </p:spPr>
        <p:txBody>
          <a:bodyPr wrap="square" rtlCol="0">
            <a:spAutoFit/>
          </a:bodyPr>
          <a:lstStyle/>
          <a:p>
            <a:pPr algn="dist"/>
            <a:r>
              <a:rPr lang="zh-CN" altLang="en-US" sz="3300" b="1" spc="38" dirty="0">
                <a:solidFill>
                  <a:schemeClr val="bg1"/>
                </a:solidFill>
                <a:latin typeface="华文楷体" panose="02010600040101010101" pitchFamily="2" charset="-122"/>
                <a:ea typeface="华文楷体" panose="02010600040101010101" pitchFamily="2" charset="-122"/>
              </a:rPr>
              <a:t>数字逻辑</a:t>
            </a:r>
            <a:endParaRPr lang="zh-CN" altLang="en-US" sz="3300" b="1" spc="38" dirty="0">
              <a:solidFill>
                <a:schemeClr val="bg1"/>
              </a:solidFill>
              <a:latin typeface="华文楷体" panose="02010600040101010101" pitchFamily="2" charset="-122"/>
              <a:ea typeface="华文楷体" panose="02010600040101010101" pitchFamily="2" charset="-122"/>
            </a:endParaRPr>
          </a:p>
        </p:txBody>
      </p:sp>
      <p:sp>
        <p:nvSpPr>
          <p:cNvPr id="167" name="文本框 6"/>
          <p:cNvSpPr txBox="1"/>
          <p:nvPr/>
        </p:nvSpPr>
        <p:spPr>
          <a:xfrm>
            <a:off x="846295" y="3488995"/>
            <a:ext cx="1625600" cy="521970"/>
          </a:xfrm>
          <a:prstGeom prst="rect">
            <a:avLst/>
          </a:prstGeom>
          <a:noFill/>
        </p:spPr>
        <p:txBody>
          <a:bodyPr wrap="none" rtlCol="0">
            <a:spAutoFit/>
          </a:bodyPr>
          <a:lstStyle/>
          <a:p>
            <a:r>
              <a:rPr lang="zh-CN" altLang="en-US" sz="2800" b="1" spc="38" dirty="0">
                <a:solidFill>
                  <a:schemeClr val="bg1"/>
                </a:solidFill>
                <a:latin typeface="华文楷体" panose="02010600040101010101" pitchFamily="2" charset="-122"/>
                <a:ea typeface="华文楷体" panose="02010600040101010101" pitchFamily="2" charset="-122"/>
              </a:rPr>
              <a:t>经验分享</a:t>
            </a:r>
            <a:endParaRPr lang="zh-CN" altLang="en-US" sz="2800" b="1" spc="38" dirty="0">
              <a:solidFill>
                <a:schemeClr val="bg1"/>
              </a:solidFill>
              <a:latin typeface="华文楷体" panose="02010600040101010101" pitchFamily="2" charset="-122"/>
              <a:ea typeface="华文楷体"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6623">
        <p:fade/>
      </p:transition>
    </mc:Choice>
    <mc:Fallback>
      <p:transition spd="med" advTm="6623">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1"/>
          <p:cNvSpPr>
            <a:spLocks noGrp="1"/>
          </p:cNvSpPr>
          <p:nvPr/>
        </p:nvSpPr>
        <p:spPr>
          <a:xfrm>
            <a:off x="622301" y="326684"/>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sym typeface="+mn-ea"/>
              </a:rPr>
              <a:t>3 </a:t>
            </a:r>
            <a:r>
              <a:rPr lang="zh-CN" altLang="en-US">
                <a:sym typeface="+mn-ea"/>
              </a:rPr>
              <a:t>时序逻辑电路</a:t>
            </a:r>
            <a:r>
              <a:rPr lang="en-US" altLang="zh-CN">
                <a:sym typeface="+mn-ea"/>
              </a:rPr>
              <a:t>-</a:t>
            </a:r>
            <a:r>
              <a:rPr lang="zh-CN" altLang="en-US">
                <a:sym typeface="+mn-ea"/>
              </a:rPr>
              <a:t>设计题</a:t>
            </a:r>
            <a:endParaRPr lang="zh-CN" altLang="en-US"/>
          </a:p>
          <a:p>
            <a:endParaRPr lang="zh-CN" altLang="en-US"/>
          </a:p>
        </p:txBody>
      </p:sp>
      <p:sp>
        <p:nvSpPr>
          <p:cNvPr id="8" name="Rectangle 21"/>
          <p:cNvSpPr>
            <a:spLocks noChangeArrowheads="1"/>
          </p:cNvSpPr>
          <p:nvPr/>
        </p:nvSpPr>
        <p:spPr bwMode="auto">
          <a:xfrm>
            <a:off x="334645" y="834390"/>
            <a:ext cx="862076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p>
            <a:pPr marL="0" marR="0" lvl="0" indent="0" algn="l" defTabSz="914400" rtl="0" eaLnBrk="0" fontAlgn="base" latinLnBrk="0" hangingPunct="0">
              <a:lnSpc>
                <a:spcPct val="100000"/>
              </a:lnSpc>
              <a:spcBef>
                <a:spcPct val="0"/>
              </a:spcBef>
              <a:spcAft>
                <a:spcPct val="0"/>
              </a:spcAft>
              <a:buClrTx/>
              <a:buSzTx/>
              <a:buFontTx/>
              <a:buNone/>
            </a:pPr>
            <a:r>
              <a:rPr lang="zh-CN" altLang="en-US" sz="2400" b="1" dirty="0">
                <a:ln>
                  <a:noFill/>
                </a:ln>
                <a:solidFill>
                  <a:srgbClr val="6C0000"/>
                </a:solidFill>
                <a:effectLst/>
                <a:latin typeface="华文楷体" panose="02010600040101010101" pitchFamily="2" charset="-122"/>
                <a:ea typeface="华文楷体" panose="02010600040101010101" pitchFamily="2" charset="-122"/>
                <a:sym typeface="+mn-ea"/>
              </a:rPr>
              <a:t>设计（用特定触发器</a:t>
            </a:r>
            <a:r>
              <a:rPr lang="zh-CN" altLang="en-US" sz="2400" b="1" dirty="0">
                <a:ln>
                  <a:noFill/>
                </a:ln>
                <a:solidFill>
                  <a:srgbClr val="6C0000"/>
                </a:solidFill>
                <a:effectLst/>
                <a:highlight>
                  <a:srgbClr val="FFFF00"/>
                </a:highlight>
                <a:latin typeface="华文楷体" panose="02010600040101010101" pitchFamily="2" charset="-122"/>
                <a:ea typeface="华文楷体" panose="02010600040101010101" pitchFamily="2" charset="-122"/>
                <a:sym typeface="+mn-ea"/>
              </a:rPr>
              <a:t>设计</a:t>
            </a:r>
            <a:r>
              <a:rPr lang="zh-CN" altLang="en-US" sz="2400" b="1" dirty="0">
                <a:ln>
                  <a:noFill/>
                </a:ln>
                <a:solidFill>
                  <a:srgbClr val="6C0000"/>
                </a:solidFill>
                <a:effectLst/>
                <a:latin typeface="华文楷体" panose="02010600040101010101" pitchFamily="2" charset="-122"/>
                <a:ea typeface="华文楷体" panose="02010600040101010101" pitchFamily="2" charset="-122"/>
                <a:sym typeface="+mn-ea"/>
              </a:rPr>
              <a:t>器件，涉及状态机）</a:t>
            </a:r>
            <a:endParaRPr kumimoji="0" lang="en-US" altLang="zh-CN" sz="2400"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endParaRPr>
          </a:p>
        </p:txBody>
      </p:sp>
      <p:sp>
        <p:nvSpPr>
          <p:cNvPr id="11" name="矩形 10"/>
          <p:cNvSpPr/>
          <p:nvPr/>
        </p:nvSpPr>
        <p:spPr>
          <a:xfrm>
            <a:off x="190380" y="90477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aphicFrame>
        <p:nvGraphicFramePr>
          <p:cNvPr id="4" name="表格 3"/>
          <p:cNvGraphicFramePr/>
          <p:nvPr>
            <p:custDataLst>
              <p:tags r:id="rId1"/>
            </p:custDataLst>
          </p:nvPr>
        </p:nvGraphicFramePr>
        <p:xfrm>
          <a:off x="184785" y="1286510"/>
          <a:ext cx="3893820" cy="3291840"/>
        </p:xfrm>
        <a:graphic>
          <a:graphicData uri="http://schemas.openxmlformats.org/drawingml/2006/table">
            <a:tbl>
              <a:tblPr firstRow="1" bandRow="1">
                <a:tableStyleId>{5C22544A-7EE6-4342-B048-85BDC9FD1C3A}</a:tableStyleId>
              </a:tblPr>
              <a:tblGrid>
                <a:gridCol w="648970"/>
                <a:gridCol w="648970"/>
                <a:gridCol w="648970"/>
                <a:gridCol w="648970"/>
                <a:gridCol w="648970"/>
                <a:gridCol w="648970"/>
              </a:tblGrid>
              <a:tr h="365760">
                <a:tc>
                  <a:txBody>
                    <a:bodyPr/>
                    <a:p>
                      <a:pPr algn="ctr">
                        <a:buNone/>
                      </a:pPr>
                      <a:r>
                        <a:rPr lang="en-US" altLang="zh-CN"/>
                        <a:t>Q</a:t>
                      </a:r>
                      <a:r>
                        <a:rPr lang="en-US" altLang="zh-CN" baseline="-25000"/>
                        <a:t>1</a:t>
                      </a:r>
                      <a:r>
                        <a:rPr lang="en-US" altLang="zh-CN" baseline="30000"/>
                        <a:t>n</a:t>
                      </a:r>
                      <a:endParaRPr lang="en-US" altLang="zh-CN" baseline="30000"/>
                    </a:p>
                  </a:txBody>
                  <a:tcPr anchor="ctr" anchorCtr="0"/>
                </a:tc>
                <a:tc>
                  <a:txBody>
                    <a:bodyPr/>
                    <a:p>
                      <a:pPr algn="ctr">
                        <a:buNone/>
                      </a:pPr>
                      <a:r>
                        <a:rPr lang="en-US" altLang="zh-CN" sz="1800">
                          <a:sym typeface="+mn-ea"/>
                        </a:rPr>
                        <a:t>Q</a:t>
                      </a:r>
                      <a:r>
                        <a:rPr lang="en-US" altLang="zh-CN" sz="1800" baseline="-25000">
                          <a:sym typeface="+mn-ea"/>
                        </a:rPr>
                        <a:t>0</a:t>
                      </a:r>
                      <a:r>
                        <a:rPr lang="en-US" altLang="zh-CN" sz="1800" baseline="30000">
                          <a:sym typeface="+mn-ea"/>
                        </a:rPr>
                        <a:t>n</a:t>
                      </a:r>
                      <a:endParaRPr lang="zh-CN" altLang="en-US"/>
                    </a:p>
                  </a:txBody>
                  <a:tcPr anchor="ctr" anchorCtr="0"/>
                </a:tc>
                <a:tc>
                  <a:txBody>
                    <a:bodyPr/>
                    <a:p>
                      <a:pPr algn="ctr">
                        <a:buNone/>
                      </a:pPr>
                      <a:r>
                        <a:rPr lang="en-US" altLang="zh-CN"/>
                        <a:t>X</a:t>
                      </a:r>
                      <a:endParaRPr lang="en-US" altLang="zh-CN"/>
                    </a:p>
                  </a:txBody>
                  <a:tcPr anchor="ctr" anchorCtr="0"/>
                </a:tc>
                <a:tc>
                  <a:txBody>
                    <a:bodyPr/>
                    <a:p>
                      <a:pPr algn="ctr">
                        <a:buNone/>
                      </a:pPr>
                      <a:r>
                        <a:rPr lang="en-US" altLang="zh-CN" sz="1800">
                          <a:sym typeface="+mn-ea"/>
                        </a:rPr>
                        <a:t>Q</a:t>
                      </a:r>
                      <a:r>
                        <a:rPr lang="en-US" altLang="zh-CN" sz="1800" baseline="-25000">
                          <a:sym typeface="+mn-ea"/>
                        </a:rPr>
                        <a:t>1</a:t>
                      </a:r>
                      <a:r>
                        <a:rPr lang="en-US" altLang="zh-CN" sz="1800" baseline="30000">
                          <a:sym typeface="+mn-ea"/>
                        </a:rPr>
                        <a:t>n+1</a:t>
                      </a:r>
                      <a:endParaRPr lang="zh-CN" altLang="en-US"/>
                    </a:p>
                  </a:txBody>
                  <a:tcPr anchor="ctr" anchorCtr="0"/>
                </a:tc>
                <a:tc>
                  <a:txBody>
                    <a:bodyPr/>
                    <a:p>
                      <a:pPr algn="ctr">
                        <a:buNone/>
                      </a:pPr>
                      <a:r>
                        <a:rPr lang="en-US" altLang="zh-CN" sz="1800">
                          <a:sym typeface="+mn-ea"/>
                        </a:rPr>
                        <a:t>Q</a:t>
                      </a:r>
                      <a:r>
                        <a:rPr lang="en-US" altLang="zh-CN" sz="1800" baseline="-25000">
                          <a:sym typeface="+mn-ea"/>
                        </a:rPr>
                        <a:t>0</a:t>
                      </a:r>
                      <a:r>
                        <a:rPr lang="en-US" altLang="zh-CN" sz="1800" baseline="30000">
                          <a:sym typeface="+mn-ea"/>
                        </a:rPr>
                        <a:t>n+1</a:t>
                      </a:r>
                      <a:endParaRPr lang="zh-CN" altLang="en-US"/>
                    </a:p>
                  </a:txBody>
                  <a:tcPr anchor="ctr" anchorCtr="0"/>
                </a:tc>
                <a:tc>
                  <a:txBody>
                    <a:bodyPr/>
                    <a:p>
                      <a:pPr algn="ctr">
                        <a:buNone/>
                      </a:pPr>
                      <a:r>
                        <a:rPr lang="en-US" altLang="zh-CN"/>
                        <a:t>Y</a:t>
                      </a:r>
                      <a:endParaRPr lang="en-US" altLang="zh-CN"/>
                    </a:p>
                  </a:txBody>
                  <a:tcPr anchor="ctr" anchorCtr="0"/>
                </a:tc>
              </a:tr>
              <a:tr h="365760">
                <a:tc>
                  <a:txBody>
                    <a:bodyPr/>
                    <a:p>
                      <a:pPr algn="ctr">
                        <a:buNone/>
                      </a:pPr>
                      <a:r>
                        <a:rPr lang="en-US" altLang="zh-CN"/>
                        <a:t>0</a:t>
                      </a:r>
                      <a:endParaRPr lang="en-US" altLang="zh-CN"/>
                    </a:p>
                  </a:txBody>
                  <a:tcPr anchor="ctr" anchorCtr="0"/>
                </a:tc>
                <a:tc>
                  <a:txBody>
                    <a:bodyPr/>
                    <a:p>
                      <a:pPr algn="ctr">
                        <a:buNone/>
                      </a:pPr>
                      <a:r>
                        <a:rPr lang="en-US" altLang="zh-CN"/>
                        <a:t>0</a:t>
                      </a:r>
                      <a:endParaRPr lang="en-US" altLang="zh-CN"/>
                    </a:p>
                  </a:txBody>
                  <a:tcPr anchor="ctr" anchorCtr="0"/>
                </a:tc>
                <a:tc>
                  <a:txBody>
                    <a:bodyPr/>
                    <a:p>
                      <a:pPr algn="ctr">
                        <a:buNone/>
                      </a:pPr>
                      <a:r>
                        <a:rPr lang="en-US" altLang="zh-CN"/>
                        <a:t>0</a:t>
                      </a:r>
                      <a:endParaRPr lang="en-US" altLang="zh-CN"/>
                    </a:p>
                  </a:txBody>
                  <a:tcPr anchor="ctr" anchorCtr="0"/>
                </a:tc>
                <a:tc>
                  <a:txBody>
                    <a:bodyPr/>
                    <a:p>
                      <a:pPr algn="ctr">
                        <a:buNone/>
                      </a:pPr>
                      <a:r>
                        <a:rPr lang="en-US" altLang="zh-CN"/>
                        <a:t>0</a:t>
                      </a:r>
                      <a:endParaRPr lang="en-US" altLang="zh-CN"/>
                    </a:p>
                  </a:txBody>
                  <a:tcPr anchor="ctr" anchorCtr="0"/>
                </a:tc>
                <a:tc>
                  <a:txBody>
                    <a:bodyPr/>
                    <a:p>
                      <a:pPr algn="ctr">
                        <a:buNone/>
                      </a:pPr>
                      <a:r>
                        <a:rPr lang="en-US" altLang="zh-CN"/>
                        <a:t>1</a:t>
                      </a:r>
                      <a:endParaRPr lang="en-US" altLang="zh-CN"/>
                    </a:p>
                  </a:txBody>
                  <a:tcPr anchor="ctr" anchorCtr="0"/>
                </a:tc>
                <a:tc>
                  <a:txBody>
                    <a:bodyPr/>
                    <a:p>
                      <a:pPr algn="ctr">
                        <a:buNone/>
                      </a:pPr>
                      <a:r>
                        <a:rPr lang="en-US" altLang="zh-CN"/>
                        <a:t>0</a:t>
                      </a:r>
                      <a:endParaRPr lang="en-US" altLang="zh-CN"/>
                    </a:p>
                  </a:txBody>
                  <a:tcPr anchor="ctr" anchorCtr="0"/>
                </a:tc>
              </a:tr>
              <a:tr h="365760">
                <a:tc>
                  <a:txBody>
                    <a:bodyPr/>
                    <a:p>
                      <a:pPr algn="ctr">
                        <a:buNone/>
                      </a:pPr>
                      <a:r>
                        <a:rPr lang="en-US" altLang="zh-CN"/>
                        <a:t>0</a:t>
                      </a:r>
                      <a:endParaRPr lang="en-US" altLang="zh-CN"/>
                    </a:p>
                  </a:txBody>
                  <a:tcPr anchor="ctr" anchorCtr="0"/>
                </a:tc>
                <a:tc>
                  <a:txBody>
                    <a:bodyPr/>
                    <a:p>
                      <a:pPr algn="ctr">
                        <a:buNone/>
                      </a:pPr>
                      <a:r>
                        <a:rPr lang="en-US" altLang="zh-CN"/>
                        <a:t>0</a:t>
                      </a:r>
                      <a:endParaRPr lang="en-US" altLang="zh-CN"/>
                    </a:p>
                  </a:txBody>
                  <a:tcPr anchor="ctr" anchorCtr="0"/>
                </a:tc>
                <a:tc>
                  <a:txBody>
                    <a:bodyPr/>
                    <a:p>
                      <a:pPr algn="ctr">
                        <a:buNone/>
                      </a:pPr>
                      <a:r>
                        <a:rPr lang="en-US" altLang="zh-CN"/>
                        <a:t>1</a:t>
                      </a:r>
                      <a:endParaRPr lang="en-US" altLang="zh-CN"/>
                    </a:p>
                  </a:txBody>
                  <a:tcPr anchor="ctr" anchorCtr="0"/>
                </a:tc>
                <a:tc>
                  <a:txBody>
                    <a:bodyPr/>
                    <a:p>
                      <a:pPr algn="ctr">
                        <a:buNone/>
                      </a:pPr>
                      <a:r>
                        <a:rPr lang="en-US" altLang="zh-CN"/>
                        <a:t>0</a:t>
                      </a:r>
                      <a:endParaRPr lang="en-US" altLang="zh-CN"/>
                    </a:p>
                  </a:txBody>
                  <a:tcPr anchor="ctr" anchorCtr="0"/>
                </a:tc>
                <a:tc>
                  <a:txBody>
                    <a:bodyPr/>
                    <a:p>
                      <a:pPr algn="ctr">
                        <a:buNone/>
                      </a:pPr>
                      <a:r>
                        <a:rPr lang="en-US" altLang="zh-CN"/>
                        <a:t>0</a:t>
                      </a:r>
                      <a:endParaRPr lang="en-US" altLang="zh-CN"/>
                    </a:p>
                  </a:txBody>
                  <a:tcPr anchor="ctr" anchorCtr="0"/>
                </a:tc>
                <a:tc>
                  <a:txBody>
                    <a:bodyPr/>
                    <a:p>
                      <a:pPr algn="ctr">
                        <a:buNone/>
                      </a:pPr>
                      <a:r>
                        <a:rPr lang="en-US" altLang="zh-CN"/>
                        <a:t>0</a:t>
                      </a:r>
                      <a:endParaRPr lang="en-US" altLang="zh-CN"/>
                    </a:p>
                  </a:txBody>
                  <a:tcPr anchor="ctr" anchorCtr="0"/>
                </a:tc>
              </a:tr>
              <a:tr h="365760">
                <a:tc>
                  <a:txBody>
                    <a:bodyPr/>
                    <a:p>
                      <a:pPr algn="ctr">
                        <a:buNone/>
                      </a:pPr>
                      <a:r>
                        <a:rPr lang="en-US" altLang="zh-CN"/>
                        <a:t>0</a:t>
                      </a:r>
                      <a:endParaRPr lang="en-US" altLang="zh-CN"/>
                    </a:p>
                  </a:txBody>
                  <a:tcPr anchor="ctr" anchorCtr="0"/>
                </a:tc>
                <a:tc>
                  <a:txBody>
                    <a:bodyPr/>
                    <a:p>
                      <a:pPr algn="ctr">
                        <a:buNone/>
                      </a:pPr>
                      <a:r>
                        <a:rPr lang="en-US" altLang="zh-CN"/>
                        <a:t>1</a:t>
                      </a:r>
                      <a:endParaRPr lang="en-US" altLang="zh-CN"/>
                    </a:p>
                  </a:txBody>
                  <a:tcPr anchor="ctr" anchorCtr="0"/>
                </a:tc>
                <a:tc>
                  <a:txBody>
                    <a:bodyPr/>
                    <a:p>
                      <a:pPr algn="ctr">
                        <a:buNone/>
                      </a:pPr>
                      <a:r>
                        <a:rPr lang="en-US" altLang="zh-CN"/>
                        <a:t>0</a:t>
                      </a:r>
                      <a:endParaRPr lang="en-US" altLang="zh-CN"/>
                    </a:p>
                  </a:txBody>
                  <a:tcPr anchor="ctr" anchorCtr="0"/>
                </a:tc>
                <a:tc>
                  <a:txBody>
                    <a:bodyPr/>
                    <a:p>
                      <a:pPr algn="ctr">
                        <a:buNone/>
                      </a:pPr>
                      <a:r>
                        <a:rPr lang="en-US" altLang="zh-CN"/>
                        <a:t>0</a:t>
                      </a:r>
                      <a:endParaRPr lang="en-US" altLang="zh-CN"/>
                    </a:p>
                  </a:txBody>
                  <a:tcPr anchor="ctr" anchorCtr="0"/>
                </a:tc>
                <a:tc>
                  <a:txBody>
                    <a:bodyPr/>
                    <a:p>
                      <a:pPr algn="ctr">
                        <a:buNone/>
                      </a:pPr>
                      <a:r>
                        <a:rPr lang="en-US" altLang="zh-CN"/>
                        <a:t>1</a:t>
                      </a:r>
                      <a:endParaRPr lang="en-US" altLang="zh-CN"/>
                    </a:p>
                  </a:txBody>
                  <a:tcPr anchor="ctr" anchorCtr="0"/>
                </a:tc>
                <a:tc>
                  <a:txBody>
                    <a:bodyPr/>
                    <a:p>
                      <a:pPr algn="ctr">
                        <a:buNone/>
                      </a:pPr>
                      <a:r>
                        <a:rPr lang="en-US" altLang="zh-CN"/>
                        <a:t>0</a:t>
                      </a:r>
                      <a:endParaRPr lang="en-US" altLang="zh-CN"/>
                    </a:p>
                  </a:txBody>
                  <a:tcPr anchor="ctr" anchorCtr="0"/>
                </a:tc>
              </a:tr>
              <a:tr h="365760">
                <a:tc>
                  <a:txBody>
                    <a:bodyPr/>
                    <a:p>
                      <a:pPr algn="ctr">
                        <a:buNone/>
                      </a:pPr>
                      <a:r>
                        <a:rPr lang="en-US" altLang="zh-CN"/>
                        <a:t>0</a:t>
                      </a:r>
                      <a:endParaRPr lang="en-US" altLang="zh-CN"/>
                    </a:p>
                  </a:txBody>
                  <a:tcPr anchor="ctr" anchorCtr="0"/>
                </a:tc>
                <a:tc>
                  <a:txBody>
                    <a:bodyPr/>
                    <a:p>
                      <a:pPr algn="ctr">
                        <a:buNone/>
                      </a:pPr>
                      <a:r>
                        <a:rPr lang="en-US" altLang="zh-CN"/>
                        <a:t>1</a:t>
                      </a:r>
                      <a:endParaRPr lang="en-US" altLang="zh-CN"/>
                    </a:p>
                  </a:txBody>
                  <a:tcPr anchor="ctr" anchorCtr="0"/>
                </a:tc>
                <a:tc>
                  <a:txBody>
                    <a:bodyPr/>
                    <a:p>
                      <a:pPr algn="ctr">
                        <a:buNone/>
                      </a:pPr>
                      <a:r>
                        <a:rPr lang="en-US" altLang="zh-CN"/>
                        <a:t>1</a:t>
                      </a:r>
                      <a:endParaRPr lang="en-US" altLang="zh-CN"/>
                    </a:p>
                  </a:txBody>
                  <a:tcPr anchor="ctr" anchorCtr="0"/>
                </a:tc>
                <a:tc>
                  <a:txBody>
                    <a:bodyPr/>
                    <a:p>
                      <a:pPr algn="ctr">
                        <a:buNone/>
                      </a:pPr>
                      <a:r>
                        <a:rPr lang="en-US" altLang="zh-CN"/>
                        <a:t>1</a:t>
                      </a:r>
                      <a:endParaRPr lang="en-US" altLang="zh-CN"/>
                    </a:p>
                  </a:txBody>
                  <a:tcPr anchor="ctr" anchorCtr="0"/>
                </a:tc>
                <a:tc>
                  <a:txBody>
                    <a:bodyPr/>
                    <a:p>
                      <a:pPr algn="ctr">
                        <a:buNone/>
                      </a:pPr>
                      <a:r>
                        <a:rPr lang="en-US" altLang="zh-CN"/>
                        <a:t>0</a:t>
                      </a:r>
                      <a:endParaRPr lang="en-US" altLang="zh-CN"/>
                    </a:p>
                  </a:txBody>
                  <a:tcPr anchor="ctr" anchorCtr="0"/>
                </a:tc>
                <a:tc>
                  <a:txBody>
                    <a:bodyPr/>
                    <a:p>
                      <a:pPr algn="ctr">
                        <a:buNone/>
                      </a:pPr>
                      <a:r>
                        <a:rPr lang="en-US" altLang="zh-CN"/>
                        <a:t>0</a:t>
                      </a:r>
                      <a:endParaRPr lang="en-US" altLang="zh-CN"/>
                    </a:p>
                  </a:txBody>
                  <a:tcPr anchor="ctr" anchorCtr="0"/>
                </a:tc>
              </a:tr>
              <a:tr h="365760">
                <a:tc>
                  <a:txBody>
                    <a:bodyPr/>
                    <a:p>
                      <a:pPr algn="ctr">
                        <a:buNone/>
                      </a:pPr>
                      <a:r>
                        <a:rPr lang="en-US" altLang="zh-CN"/>
                        <a:t>1</a:t>
                      </a:r>
                      <a:endParaRPr lang="en-US" altLang="zh-CN"/>
                    </a:p>
                  </a:txBody>
                  <a:tcPr anchor="ctr" anchorCtr="0"/>
                </a:tc>
                <a:tc>
                  <a:txBody>
                    <a:bodyPr/>
                    <a:p>
                      <a:pPr algn="ctr">
                        <a:buNone/>
                      </a:pPr>
                      <a:r>
                        <a:rPr lang="en-US" altLang="zh-CN"/>
                        <a:t>0</a:t>
                      </a:r>
                      <a:endParaRPr lang="en-US" altLang="zh-CN"/>
                    </a:p>
                  </a:txBody>
                  <a:tcPr anchor="ctr" anchorCtr="0"/>
                </a:tc>
                <a:tc>
                  <a:txBody>
                    <a:bodyPr/>
                    <a:p>
                      <a:pPr algn="ctr">
                        <a:buNone/>
                      </a:pPr>
                      <a:r>
                        <a:rPr lang="en-US" altLang="zh-CN"/>
                        <a:t>0</a:t>
                      </a:r>
                      <a:endParaRPr lang="en-US" altLang="zh-CN"/>
                    </a:p>
                  </a:txBody>
                  <a:tcPr anchor="ctr" anchorCtr="0"/>
                </a:tc>
                <a:tc>
                  <a:txBody>
                    <a:bodyPr/>
                    <a:p>
                      <a:pPr algn="ctr">
                        <a:buNone/>
                      </a:pPr>
                      <a:r>
                        <a:rPr lang="en-US" altLang="zh-CN"/>
                        <a:t>0</a:t>
                      </a:r>
                      <a:endParaRPr lang="en-US" altLang="zh-CN"/>
                    </a:p>
                  </a:txBody>
                  <a:tcPr anchor="ctr" anchorCtr="0"/>
                </a:tc>
                <a:tc>
                  <a:txBody>
                    <a:bodyPr/>
                    <a:p>
                      <a:pPr algn="ctr">
                        <a:buNone/>
                      </a:pPr>
                      <a:r>
                        <a:rPr lang="en-US" altLang="zh-CN"/>
                        <a:t>1</a:t>
                      </a:r>
                      <a:endParaRPr lang="en-US" altLang="zh-CN"/>
                    </a:p>
                  </a:txBody>
                  <a:tcPr anchor="ctr" anchorCtr="0"/>
                </a:tc>
                <a:tc>
                  <a:txBody>
                    <a:bodyPr/>
                    <a:p>
                      <a:pPr algn="ctr">
                        <a:buNone/>
                      </a:pPr>
                      <a:r>
                        <a:rPr lang="en-US" altLang="zh-CN"/>
                        <a:t>0</a:t>
                      </a:r>
                      <a:endParaRPr lang="en-US" altLang="zh-CN"/>
                    </a:p>
                  </a:txBody>
                  <a:tcPr anchor="ctr" anchorCtr="0"/>
                </a:tc>
              </a:tr>
              <a:tr h="365760">
                <a:tc>
                  <a:txBody>
                    <a:bodyPr/>
                    <a:p>
                      <a:pPr algn="ctr">
                        <a:buNone/>
                      </a:pPr>
                      <a:r>
                        <a:rPr lang="en-US" altLang="zh-CN"/>
                        <a:t>1</a:t>
                      </a:r>
                      <a:endParaRPr lang="en-US" altLang="zh-CN"/>
                    </a:p>
                  </a:txBody>
                  <a:tcPr anchor="ctr" anchorCtr="0"/>
                </a:tc>
                <a:tc>
                  <a:txBody>
                    <a:bodyPr/>
                    <a:p>
                      <a:pPr algn="ctr">
                        <a:buNone/>
                      </a:pPr>
                      <a:r>
                        <a:rPr lang="en-US" altLang="zh-CN"/>
                        <a:t>0</a:t>
                      </a:r>
                      <a:endParaRPr lang="en-US" altLang="zh-CN"/>
                    </a:p>
                  </a:txBody>
                  <a:tcPr anchor="ctr" anchorCtr="0"/>
                </a:tc>
                <a:tc>
                  <a:txBody>
                    <a:bodyPr/>
                    <a:p>
                      <a:pPr algn="ctr">
                        <a:buNone/>
                      </a:pPr>
                      <a:r>
                        <a:rPr lang="en-US" altLang="zh-CN"/>
                        <a:t>1</a:t>
                      </a:r>
                      <a:endParaRPr lang="en-US" altLang="zh-CN"/>
                    </a:p>
                  </a:txBody>
                  <a:tcPr anchor="ctr" anchorCtr="0"/>
                </a:tc>
                <a:tc>
                  <a:txBody>
                    <a:bodyPr/>
                    <a:p>
                      <a:pPr algn="ctr">
                        <a:buNone/>
                      </a:pPr>
                      <a:r>
                        <a:rPr lang="en-US" altLang="zh-CN"/>
                        <a:t>0</a:t>
                      </a:r>
                      <a:endParaRPr lang="en-US" altLang="zh-CN"/>
                    </a:p>
                  </a:txBody>
                  <a:tcPr anchor="ctr" anchorCtr="0"/>
                </a:tc>
                <a:tc>
                  <a:txBody>
                    <a:bodyPr/>
                    <a:p>
                      <a:pPr algn="ctr">
                        <a:buNone/>
                      </a:pPr>
                      <a:r>
                        <a:rPr lang="en-US" altLang="zh-CN"/>
                        <a:t>0</a:t>
                      </a:r>
                      <a:endParaRPr lang="en-US" altLang="zh-CN"/>
                    </a:p>
                  </a:txBody>
                  <a:tcPr anchor="ctr" anchorCtr="0"/>
                </a:tc>
                <a:tc>
                  <a:txBody>
                    <a:bodyPr/>
                    <a:p>
                      <a:pPr algn="ctr">
                        <a:buNone/>
                      </a:pPr>
                      <a:r>
                        <a:rPr lang="en-US" altLang="zh-CN"/>
                        <a:t>1</a:t>
                      </a:r>
                      <a:endParaRPr lang="en-US" altLang="zh-CN"/>
                    </a:p>
                  </a:txBody>
                  <a:tcPr anchor="ctr" anchorCtr="0"/>
                </a:tc>
              </a:tr>
              <a:tr h="365760">
                <a:tc>
                  <a:txBody>
                    <a:bodyPr/>
                    <a:p>
                      <a:pPr algn="ctr">
                        <a:buNone/>
                      </a:pPr>
                      <a:r>
                        <a:rPr lang="en-US" altLang="zh-CN"/>
                        <a:t>1</a:t>
                      </a:r>
                      <a:endParaRPr lang="en-US" altLang="zh-CN"/>
                    </a:p>
                  </a:txBody>
                  <a:tcPr anchor="ctr" anchorCtr="0"/>
                </a:tc>
                <a:tc>
                  <a:txBody>
                    <a:bodyPr/>
                    <a:p>
                      <a:pPr algn="ctr">
                        <a:buNone/>
                      </a:pPr>
                      <a:r>
                        <a:rPr lang="en-US" altLang="zh-CN"/>
                        <a:t>1</a:t>
                      </a:r>
                      <a:endParaRPr lang="en-US" altLang="zh-CN"/>
                    </a:p>
                  </a:txBody>
                  <a:tcPr anchor="ctr" anchorCtr="0"/>
                </a:tc>
                <a:tc>
                  <a:txBody>
                    <a:bodyPr/>
                    <a:p>
                      <a:pPr algn="ctr">
                        <a:buNone/>
                      </a:pPr>
                      <a:r>
                        <a:rPr lang="en-US" altLang="zh-CN"/>
                        <a:t>0</a:t>
                      </a:r>
                      <a:endParaRPr lang="en-US" altLang="zh-CN"/>
                    </a:p>
                  </a:txBody>
                  <a:tcPr anchor="ctr" anchorCtr="0"/>
                </a:tc>
                <a:tc>
                  <a:txBody>
                    <a:bodyPr/>
                    <a:p>
                      <a:pPr algn="ctr">
                        <a:buNone/>
                      </a:pPr>
                      <a:r>
                        <a:rPr lang="en-US" altLang="zh-CN"/>
                        <a:t>x</a:t>
                      </a:r>
                      <a:endParaRPr lang="en-US" altLang="zh-CN"/>
                    </a:p>
                  </a:txBody>
                  <a:tcPr anchor="ctr" anchorCtr="0"/>
                </a:tc>
                <a:tc>
                  <a:txBody>
                    <a:bodyPr/>
                    <a:p>
                      <a:pPr algn="ctr">
                        <a:buNone/>
                      </a:pPr>
                      <a:r>
                        <a:rPr lang="en-US" altLang="zh-CN"/>
                        <a:t>x</a:t>
                      </a:r>
                      <a:endParaRPr lang="en-US" altLang="zh-CN"/>
                    </a:p>
                  </a:txBody>
                  <a:tcPr anchor="ctr" anchorCtr="0"/>
                </a:tc>
                <a:tc>
                  <a:txBody>
                    <a:bodyPr/>
                    <a:p>
                      <a:pPr algn="ctr">
                        <a:buNone/>
                      </a:pPr>
                      <a:r>
                        <a:rPr lang="en-US" altLang="zh-CN"/>
                        <a:t>x</a:t>
                      </a:r>
                      <a:endParaRPr lang="en-US" altLang="zh-CN"/>
                    </a:p>
                  </a:txBody>
                  <a:tcPr anchor="ctr" anchorCtr="0"/>
                </a:tc>
              </a:tr>
              <a:tr h="365760">
                <a:tc>
                  <a:txBody>
                    <a:bodyPr/>
                    <a:p>
                      <a:pPr algn="ctr">
                        <a:buNone/>
                      </a:pPr>
                      <a:r>
                        <a:rPr lang="en-US" altLang="zh-CN"/>
                        <a:t>1</a:t>
                      </a:r>
                      <a:endParaRPr lang="en-US" altLang="zh-CN"/>
                    </a:p>
                  </a:txBody>
                  <a:tcPr anchor="ctr" anchorCtr="0"/>
                </a:tc>
                <a:tc>
                  <a:txBody>
                    <a:bodyPr/>
                    <a:p>
                      <a:pPr algn="ctr">
                        <a:buNone/>
                      </a:pPr>
                      <a:r>
                        <a:rPr lang="en-US" altLang="zh-CN"/>
                        <a:t>1</a:t>
                      </a:r>
                      <a:endParaRPr lang="en-US" altLang="zh-CN"/>
                    </a:p>
                  </a:txBody>
                  <a:tcPr anchor="ctr" anchorCtr="0"/>
                </a:tc>
                <a:tc>
                  <a:txBody>
                    <a:bodyPr/>
                    <a:p>
                      <a:pPr algn="ctr">
                        <a:buNone/>
                      </a:pPr>
                      <a:r>
                        <a:rPr lang="en-US" altLang="zh-CN"/>
                        <a:t>1</a:t>
                      </a:r>
                      <a:endParaRPr lang="en-US" altLang="zh-CN"/>
                    </a:p>
                  </a:txBody>
                  <a:tcPr anchor="ctr" anchorCtr="0"/>
                </a:tc>
                <a:tc>
                  <a:txBody>
                    <a:bodyPr/>
                    <a:p>
                      <a:pPr algn="ctr">
                        <a:buNone/>
                      </a:pPr>
                      <a:r>
                        <a:rPr lang="en-US" altLang="zh-CN"/>
                        <a:t>x</a:t>
                      </a:r>
                      <a:endParaRPr lang="en-US" altLang="zh-CN"/>
                    </a:p>
                  </a:txBody>
                  <a:tcPr anchor="ctr" anchorCtr="0"/>
                </a:tc>
                <a:tc>
                  <a:txBody>
                    <a:bodyPr/>
                    <a:p>
                      <a:pPr algn="ctr">
                        <a:buNone/>
                      </a:pPr>
                      <a:r>
                        <a:rPr lang="en-US" altLang="zh-CN"/>
                        <a:t>x</a:t>
                      </a:r>
                      <a:endParaRPr lang="en-US" altLang="zh-CN"/>
                    </a:p>
                  </a:txBody>
                  <a:tcPr anchor="ctr" anchorCtr="0"/>
                </a:tc>
                <a:tc>
                  <a:txBody>
                    <a:bodyPr/>
                    <a:p>
                      <a:pPr algn="ctr">
                        <a:buNone/>
                      </a:pPr>
                      <a:r>
                        <a:rPr lang="en-US" altLang="zh-CN"/>
                        <a:t>x</a:t>
                      </a:r>
                      <a:endParaRPr lang="en-US" altLang="zh-CN"/>
                    </a:p>
                  </a:txBody>
                  <a:tcPr anchor="ctr" anchorCtr="0"/>
                </a:tc>
              </a:tr>
            </a:tbl>
          </a:graphicData>
        </a:graphic>
      </p:graphicFrame>
      <p:sp>
        <p:nvSpPr>
          <p:cNvPr id="9" name="文本框 8"/>
          <p:cNvSpPr txBox="1"/>
          <p:nvPr/>
        </p:nvSpPr>
        <p:spPr>
          <a:xfrm>
            <a:off x="4361815" y="1386840"/>
            <a:ext cx="4593590" cy="368300"/>
          </a:xfrm>
          <a:prstGeom prst="rect">
            <a:avLst/>
          </a:prstGeom>
          <a:noFill/>
        </p:spPr>
        <p:txBody>
          <a:bodyPr wrap="square" rtlCol="0" anchor="t">
            <a:spAutoFit/>
          </a:bodyPr>
          <a:p>
            <a:r>
              <a:rPr lang="en-US" altLang="zh-CN">
                <a:sym typeface="+mn-ea"/>
              </a:rPr>
              <a:t>(7) </a:t>
            </a:r>
            <a:r>
              <a:rPr lang="zh-CN" altLang="en-US">
                <a:sym typeface="+mn-ea"/>
              </a:rPr>
              <a:t>写出激励矩阵、输出矩阵和对应</a:t>
            </a:r>
            <a:r>
              <a:rPr lang="zh-CN" altLang="en-US">
                <a:sym typeface="+mn-ea"/>
              </a:rPr>
              <a:t>方程</a:t>
            </a:r>
            <a:endParaRPr lang="zh-CN" altLang="en-US">
              <a:sym typeface="+mn-ea"/>
            </a:endParaRPr>
          </a:p>
        </p:txBody>
      </p:sp>
      <p:pic>
        <p:nvPicPr>
          <p:cNvPr id="14" name="图片 13"/>
          <p:cNvPicPr>
            <a:picLocks noChangeAspect="1"/>
          </p:cNvPicPr>
          <p:nvPr/>
        </p:nvPicPr>
        <p:blipFill>
          <a:blip r:embed="rId2"/>
          <a:stretch>
            <a:fillRect/>
          </a:stretch>
        </p:blipFill>
        <p:spPr>
          <a:xfrm>
            <a:off x="622300" y="4682490"/>
            <a:ext cx="2391410" cy="1988820"/>
          </a:xfrm>
          <a:prstGeom prst="rect">
            <a:avLst/>
          </a:prstGeom>
        </p:spPr>
      </p:pic>
      <p:grpSp>
        <p:nvGrpSpPr>
          <p:cNvPr id="7" name="组合 6"/>
          <p:cNvGrpSpPr/>
          <p:nvPr/>
        </p:nvGrpSpPr>
        <p:grpSpPr>
          <a:xfrm>
            <a:off x="4445635" y="1938655"/>
            <a:ext cx="3797300" cy="4501515"/>
            <a:chOff x="7001" y="3053"/>
            <a:chExt cx="5980" cy="7089"/>
          </a:xfrm>
        </p:grpSpPr>
        <p:pic>
          <p:nvPicPr>
            <p:cNvPr id="50" name="图片 49"/>
            <p:cNvPicPr>
              <a:picLocks noChangeAspect="1"/>
            </p:cNvPicPr>
            <p:nvPr/>
          </p:nvPicPr>
          <p:blipFill>
            <a:blip r:embed="rId3"/>
            <a:stretch>
              <a:fillRect/>
            </a:stretch>
          </p:blipFill>
          <p:spPr>
            <a:xfrm>
              <a:off x="7001" y="3053"/>
              <a:ext cx="5977" cy="2338"/>
            </a:xfrm>
            <a:prstGeom prst="rect">
              <a:avLst/>
            </a:prstGeom>
          </p:spPr>
        </p:pic>
        <p:pic>
          <p:nvPicPr>
            <p:cNvPr id="51" name="图片 50"/>
            <p:cNvPicPr>
              <a:picLocks noChangeAspect="1"/>
            </p:cNvPicPr>
            <p:nvPr/>
          </p:nvPicPr>
          <p:blipFill>
            <a:blip r:embed="rId4"/>
            <a:stretch>
              <a:fillRect/>
            </a:stretch>
          </p:blipFill>
          <p:spPr>
            <a:xfrm>
              <a:off x="7061" y="6790"/>
              <a:ext cx="5920" cy="2243"/>
            </a:xfrm>
            <a:prstGeom prst="rect">
              <a:avLst/>
            </a:prstGeom>
          </p:spPr>
        </p:pic>
        <p:sp>
          <p:nvSpPr>
            <p:cNvPr id="2" name="文本框 1"/>
            <p:cNvSpPr txBox="1"/>
            <p:nvPr/>
          </p:nvSpPr>
          <p:spPr>
            <a:xfrm>
              <a:off x="8566" y="5536"/>
              <a:ext cx="2374" cy="725"/>
            </a:xfrm>
            <a:prstGeom prst="rect">
              <a:avLst/>
            </a:prstGeom>
            <a:noFill/>
          </p:spPr>
          <p:txBody>
            <a:bodyPr wrap="square" rtlCol="0" anchor="t">
              <a:spAutoFit/>
            </a:bodyPr>
            <a:p>
              <a:r>
                <a:rPr lang="en-US" sz="2400">
                  <a:sym typeface="+mn-ea"/>
                </a:rPr>
                <a:t>J</a:t>
              </a:r>
              <a:r>
                <a:rPr lang="en-US" sz="2400" baseline="-25000">
                  <a:sym typeface="+mn-ea"/>
                </a:rPr>
                <a:t>1</a:t>
              </a:r>
              <a:r>
                <a:rPr lang="en-US" sz="2400">
                  <a:sym typeface="+mn-ea"/>
                </a:rPr>
                <a:t> = </a:t>
              </a:r>
              <a:r>
                <a:rPr lang="en-US" altLang="zh-CN" sz="2400">
                  <a:sym typeface="+mn-ea"/>
                </a:rPr>
                <a:t>Q</a:t>
              </a:r>
              <a:r>
                <a:rPr lang="en-US" altLang="zh-CN" sz="2400" baseline="-25000">
                  <a:sym typeface="+mn-ea"/>
                </a:rPr>
                <a:t>0</a:t>
              </a:r>
              <a:r>
                <a:rPr lang="en-US" altLang="zh-CN" sz="2400" baseline="30000">
                  <a:sym typeface="+mn-ea"/>
                </a:rPr>
                <a:t>n</a:t>
              </a:r>
              <a:r>
                <a:rPr lang="en-US" altLang="zh-CN" sz="2400">
                  <a:sym typeface="+mn-ea"/>
                </a:rPr>
                <a:t> · X</a:t>
              </a:r>
              <a:endParaRPr lang="en-US" altLang="zh-CN" sz="2400">
                <a:sym typeface="+mn-ea"/>
              </a:endParaRPr>
            </a:p>
          </p:txBody>
        </p:sp>
        <p:sp>
          <p:nvSpPr>
            <p:cNvPr id="5" name="文本框 4"/>
            <p:cNvSpPr txBox="1"/>
            <p:nvPr/>
          </p:nvSpPr>
          <p:spPr>
            <a:xfrm>
              <a:off x="8761" y="9418"/>
              <a:ext cx="3449" cy="725"/>
            </a:xfrm>
            <a:prstGeom prst="rect">
              <a:avLst/>
            </a:prstGeom>
            <a:noFill/>
          </p:spPr>
          <p:txBody>
            <a:bodyPr wrap="square" rtlCol="0" anchor="t">
              <a:spAutoFit/>
            </a:bodyPr>
            <a:p>
              <a:r>
                <a:rPr lang="en-US" sz="2400">
                  <a:sym typeface="+mn-ea"/>
                </a:rPr>
                <a:t>K</a:t>
              </a:r>
              <a:r>
                <a:rPr lang="en-US" sz="2400" baseline="-25000">
                  <a:sym typeface="+mn-ea"/>
                </a:rPr>
                <a:t>1</a:t>
              </a:r>
              <a:r>
                <a:rPr lang="en-US" sz="2400">
                  <a:sym typeface="+mn-ea"/>
                </a:rPr>
                <a:t> = </a:t>
              </a:r>
              <a:r>
                <a:rPr lang="en-US" altLang="zh-CN" sz="2400">
                  <a:sym typeface="+mn-ea"/>
                </a:rPr>
                <a:t>1</a:t>
              </a:r>
              <a:endParaRPr lang="en-US" altLang="zh-CN" sz="2400">
                <a:sym typeface="+mn-ea"/>
              </a:endParaRPr>
            </a:p>
          </p:txBody>
        </p:sp>
      </p:grpSp>
      <p:cxnSp>
        <p:nvCxnSpPr>
          <p:cNvPr id="6" name="直接连接符 5"/>
          <p:cNvCxnSpPr/>
          <p:nvPr/>
        </p:nvCxnSpPr>
        <p:spPr>
          <a:xfrm>
            <a:off x="4291330" y="1313815"/>
            <a:ext cx="0" cy="5126990"/>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1"/>
          <p:cNvSpPr>
            <a:spLocks noGrp="1"/>
          </p:cNvSpPr>
          <p:nvPr/>
        </p:nvSpPr>
        <p:spPr>
          <a:xfrm>
            <a:off x="622301" y="326684"/>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sym typeface="+mn-ea"/>
              </a:rPr>
              <a:t>3 </a:t>
            </a:r>
            <a:r>
              <a:rPr lang="zh-CN" altLang="en-US">
                <a:sym typeface="+mn-ea"/>
              </a:rPr>
              <a:t>时序逻辑电路</a:t>
            </a:r>
            <a:r>
              <a:rPr lang="en-US" altLang="zh-CN">
                <a:sym typeface="+mn-ea"/>
              </a:rPr>
              <a:t>-</a:t>
            </a:r>
            <a:r>
              <a:rPr lang="zh-CN" altLang="en-US">
                <a:sym typeface="+mn-ea"/>
              </a:rPr>
              <a:t>设计题</a:t>
            </a:r>
            <a:endParaRPr lang="zh-CN" altLang="en-US"/>
          </a:p>
          <a:p>
            <a:endParaRPr lang="zh-CN" altLang="en-US"/>
          </a:p>
        </p:txBody>
      </p:sp>
      <p:sp>
        <p:nvSpPr>
          <p:cNvPr id="8" name="Rectangle 21"/>
          <p:cNvSpPr>
            <a:spLocks noChangeArrowheads="1"/>
          </p:cNvSpPr>
          <p:nvPr/>
        </p:nvSpPr>
        <p:spPr bwMode="auto">
          <a:xfrm>
            <a:off x="334645" y="834390"/>
            <a:ext cx="862076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p>
            <a:pPr marL="0" marR="0" lvl="0" indent="0" algn="l" defTabSz="914400" rtl="0" eaLnBrk="0" fontAlgn="base" latinLnBrk="0" hangingPunct="0">
              <a:lnSpc>
                <a:spcPct val="100000"/>
              </a:lnSpc>
              <a:spcBef>
                <a:spcPct val="0"/>
              </a:spcBef>
              <a:spcAft>
                <a:spcPct val="0"/>
              </a:spcAft>
              <a:buClrTx/>
              <a:buSzTx/>
              <a:buFontTx/>
              <a:buNone/>
            </a:pPr>
            <a:r>
              <a:rPr lang="zh-CN" altLang="en-US" sz="2400" b="1" dirty="0">
                <a:ln>
                  <a:noFill/>
                </a:ln>
                <a:solidFill>
                  <a:srgbClr val="6C0000"/>
                </a:solidFill>
                <a:effectLst/>
                <a:latin typeface="华文楷体" panose="02010600040101010101" pitchFamily="2" charset="-122"/>
                <a:ea typeface="华文楷体" panose="02010600040101010101" pitchFamily="2" charset="-122"/>
                <a:sym typeface="+mn-ea"/>
              </a:rPr>
              <a:t>设计（用特定触发器</a:t>
            </a:r>
            <a:r>
              <a:rPr lang="zh-CN" altLang="en-US" sz="2400" b="1" dirty="0">
                <a:ln>
                  <a:noFill/>
                </a:ln>
                <a:solidFill>
                  <a:srgbClr val="6C0000"/>
                </a:solidFill>
                <a:effectLst/>
                <a:highlight>
                  <a:srgbClr val="FFFF00"/>
                </a:highlight>
                <a:latin typeface="华文楷体" panose="02010600040101010101" pitchFamily="2" charset="-122"/>
                <a:ea typeface="华文楷体" panose="02010600040101010101" pitchFamily="2" charset="-122"/>
                <a:sym typeface="+mn-ea"/>
              </a:rPr>
              <a:t>设计</a:t>
            </a:r>
            <a:r>
              <a:rPr lang="zh-CN" altLang="en-US" sz="2400" b="1" dirty="0">
                <a:ln>
                  <a:noFill/>
                </a:ln>
                <a:solidFill>
                  <a:srgbClr val="6C0000"/>
                </a:solidFill>
                <a:effectLst/>
                <a:latin typeface="华文楷体" panose="02010600040101010101" pitchFamily="2" charset="-122"/>
                <a:ea typeface="华文楷体" panose="02010600040101010101" pitchFamily="2" charset="-122"/>
                <a:sym typeface="+mn-ea"/>
              </a:rPr>
              <a:t>器件，涉及状态机）</a:t>
            </a:r>
            <a:endParaRPr kumimoji="0" lang="en-US" altLang="zh-CN" sz="2400"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endParaRPr>
          </a:p>
        </p:txBody>
      </p:sp>
      <p:sp>
        <p:nvSpPr>
          <p:cNvPr id="11" name="矩形 10"/>
          <p:cNvSpPr/>
          <p:nvPr/>
        </p:nvSpPr>
        <p:spPr>
          <a:xfrm>
            <a:off x="190380" y="90477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aphicFrame>
        <p:nvGraphicFramePr>
          <p:cNvPr id="4" name="表格 3"/>
          <p:cNvGraphicFramePr/>
          <p:nvPr>
            <p:custDataLst>
              <p:tags r:id="rId1"/>
            </p:custDataLst>
          </p:nvPr>
        </p:nvGraphicFramePr>
        <p:xfrm>
          <a:off x="184785" y="1286510"/>
          <a:ext cx="3893820" cy="3291840"/>
        </p:xfrm>
        <a:graphic>
          <a:graphicData uri="http://schemas.openxmlformats.org/drawingml/2006/table">
            <a:tbl>
              <a:tblPr firstRow="1" bandRow="1">
                <a:tableStyleId>{5C22544A-7EE6-4342-B048-85BDC9FD1C3A}</a:tableStyleId>
              </a:tblPr>
              <a:tblGrid>
                <a:gridCol w="648970"/>
                <a:gridCol w="648970"/>
                <a:gridCol w="648970"/>
                <a:gridCol w="648970"/>
                <a:gridCol w="648970"/>
                <a:gridCol w="648970"/>
              </a:tblGrid>
              <a:tr h="365760">
                <a:tc>
                  <a:txBody>
                    <a:bodyPr/>
                    <a:p>
                      <a:pPr algn="ctr">
                        <a:buNone/>
                      </a:pPr>
                      <a:r>
                        <a:rPr lang="en-US" altLang="zh-CN"/>
                        <a:t>Q</a:t>
                      </a:r>
                      <a:r>
                        <a:rPr lang="en-US" altLang="zh-CN" baseline="-25000"/>
                        <a:t>1</a:t>
                      </a:r>
                      <a:r>
                        <a:rPr lang="en-US" altLang="zh-CN" baseline="30000"/>
                        <a:t>n</a:t>
                      </a:r>
                      <a:endParaRPr lang="en-US" altLang="zh-CN" baseline="30000"/>
                    </a:p>
                  </a:txBody>
                  <a:tcPr anchor="ctr" anchorCtr="0"/>
                </a:tc>
                <a:tc>
                  <a:txBody>
                    <a:bodyPr/>
                    <a:p>
                      <a:pPr algn="ctr">
                        <a:buNone/>
                      </a:pPr>
                      <a:r>
                        <a:rPr lang="en-US" altLang="zh-CN" sz="1800">
                          <a:sym typeface="+mn-ea"/>
                        </a:rPr>
                        <a:t>Q</a:t>
                      </a:r>
                      <a:r>
                        <a:rPr lang="en-US" altLang="zh-CN" sz="1800" baseline="-25000">
                          <a:sym typeface="+mn-ea"/>
                        </a:rPr>
                        <a:t>0</a:t>
                      </a:r>
                      <a:r>
                        <a:rPr lang="en-US" altLang="zh-CN" sz="1800" baseline="30000">
                          <a:sym typeface="+mn-ea"/>
                        </a:rPr>
                        <a:t>n</a:t>
                      </a:r>
                      <a:endParaRPr lang="zh-CN" altLang="en-US"/>
                    </a:p>
                  </a:txBody>
                  <a:tcPr anchor="ctr" anchorCtr="0"/>
                </a:tc>
                <a:tc>
                  <a:txBody>
                    <a:bodyPr/>
                    <a:p>
                      <a:pPr algn="ctr">
                        <a:buNone/>
                      </a:pPr>
                      <a:r>
                        <a:rPr lang="en-US" altLang="zh-CN"/>
                        <a:t>X</a:t>
                      </a:r>
                      <a:endParaRPr lang="en-US" altLang="zh-CN"/>
                    </a:p>
                  </a:txBody>
                  <a:tcPr anchor="ctr" anchorCtr="0"/>
                </a:tc>
                <a:tc>
                  <a:txBody>
                    <a:bodyPr/>
                    <a:p>
                      <a:pPr algn="ctr">
                        <a:buNone/>
                      </a:pPr>
                      <a:r>
                        <a:rPr lang="en-US" altLang="zh-CN" sz="1800">
                          <a:sym typeface="+mn-ea"/>
                        </a:rPr>
                        <a:t>Q</a:t>
                      </a:r>
                      <a:r>
                        <a:rPr lang="en-US" altLang="zh-CN" sz="1800" baseline="-25000">
                          <a:sym typeface="+mn-ea"/>
                        </a:rPr>
                        <a:t>1</a:t>
                      </a:r>
                      <a:r>
                        <a:rPr lang="en-US" altLang="zh-CN" sz="1800" baseline="30000">
                          <a:sym typeface="+mn-ea"/>
                        </a:rPr>
                        <a:t>n+1</a:t>
                      </a:r>
                      <a:endParaRPr lang="zh-CN" altLang="en-US"/>
                    </a:p>
                  </a:txBody>
                  <a:tcPr anchor="ctr" anchorCtr="0"/>
                </a:tc>
                <a:tc>
                  <a:txBody>
                    <a:bodyPr/>
                    <a:p>
                      <a:pPr algn="ctr">
                        <a:buNone/>
                      </a:pPr>
                      <a:r>
                        <a:rPr lang="en-US" altLang="zh-CN" sz="1800">
                          <a:sym typeface="+mn-ea"/>
                        </a:rPr>
                        <a:t>Q</a:t>
                      </a:r>
                      <a:r>
                        <a:rPr lang="en-US" altLang="zh-CN" sz="1800" baseline="-25000">
                          <a:sym typeface="+mn-ea"/>
                        </a:rPr>
                        <a:t>0</a:t>
                      </a:r>
                      <a:r>
                        <a:rPr lang="en-US" altLang="zh-CN" sz="1800" baseline="30000">
                          <a:sym typeface="+mn-ea"/>
                        </a:rPr>
                        <a:t>n+1</a:t>
                      </a:r>
                      <a:endParaRPr lang="zh-CN" altLang="en-US"/>
                    </a:p>
                  </a:txBody>
                  <a:tcPr anchor="ctr" anchorCtr="0"/>
                </a:tc>
                <a:tc>
                  <a:txBody>
                    <a:bodyPr/>
                    <a:p>
                      <a:pPr algn="ctr">
                        <a:buNone/>
                      </a:pPr>
                      <a:r>
                        <a:rPr lang="en-US" altLang="zh-CN"/>
                        <a:t>Y</a:t>
                      </a:r>
                      <a:endParaRPr lang="en-US" altLang="zh-CN"/>
                    </a:p>
                  </a:txBody>
                  <a:tcPr anchor="ctr" anchorCtr="0"/>
                </a:tc>
              </a:tr>
              <a:tr h="365760">
                <a:tc>
                  <a:txBody>
                    <a:bodyPr/>
                    <a:p>
                      <a:pPr algn="ctr">
                        <a:buNone/>
                      </a:pPr>
                      <a:r>
                        <a:rPr lang="en-US" altLang="zh-CN"/>
                        <a:t>0</a:t>
                      </a:r>
                      <a:endParaRPr lang="en-US" altLang="zh-CN"/>
                    </a:p>
                  </a:txBody>
                  <a:tcPr anchor="ctr" anchorCtr="0"/>
                </a:tc>
                <a:tc>
                  <a:txBody>
                    <a:bodyPr/>
                    <a:p>
                      <a:pPr algn="ctr">
                        <a:buNone/>
                      </a:pPr>
                      <a:r>
                        <a:rPr lang="en-US" altLang="zh-CN"/>
                        <a:t>0</a:t>
                      </a:r>
                      <a:endParaRPr lang="en-US" altLang="zh-CN"/>
                    </a:p>
                  </a:txBody>
                  <a:tcPr anchor="ctr" anchorCtr="0"/>
                </a:tc>
                <a:tc>
                  <a:txBody>
                    <a:bodyPr/>
                    <a:p>
                      <a:pPr algn="ctr">
                        <a:buNone/>
                      </a:pPr>
                      <a:r>
                        <a:rPr lang="en-US" altLang="zh-CN"/>
                        <a:t>0</a:t>
                      </a:r>
                      <a:endParaRPr lang="en-US" altLang="zh-CN"/>
                    </a:p>
                  </a:txBody>
                  <a:tcPr anchor="ctr" anchorCtr="0"/>
                </a:tc>
                <a:tc>
                  <a:txBody>
                    <a:bodyPr/>
                    <a:p>
                      <a:pPr algn="ctr">
                        <a:buNone/>
                      </a:pPr>
                      <a:r>
                        <a:rPr lang="en-US" altLang="zh-CN"/>
                        <a:t>0</a:t>
                      </a:r>
                      <a:endParaRPr lang="en-US" altLang="zh-CN"/>
                    </a:p>
                  </a:txBody>
                  <a:tcPr anchor="ctr" anchorCtr="0"/>
                </a:tc>
                <a:tc>
                  <a:txBody>
                    <a:bodyPr/>
                    <a:p>
                      <a:pPr algn="ctr">
                        <a:buNone/>
                      </a:pPr>
                      <a:r>
                        <a:rPr lang="en-US" altLang="zh-CN"/>
                        <a:t>1</a:t>
                      </a:r>
                      <a:endParaRPr lang="en-US" altLang="zh-CN"/>
                    </a:p>
                  </a:txBody>
                  <a:tcPr anchor="ctr" anchorCtr="0"/>
                </a:tc>
                <a:tc>
                  <a:txBody>
                    <a:bodyPr/>
                    <a:p>
                      <a:pPr algn="ctr">
                        <a:buNone/>
                      </a:pPr>
                      <a:r>
                        <a:rPr lang="en-US" altLang="zh-CN"/>
                        <a:t>0</a:t>
                      </a:r>
                      <a:endParaRPr lang="en-US" altLang="zh-CN"/>
                    </a:p>
                  </a:txBody>
                  <a:tcPr anchor="ctr" anchorCtr="0"/>
                </a:tc>
              </a:tr>
              <a:tr h="365760">
                <a:tc>
                  <a:txBody>
                    <a:bodyPr/>
                    <a:p>
                      <a:pPr algn="ctr">
                        <a:buNone/>
                      </a:pPr>
                      <a:r>
                        <a:rPr lang="en-US" altLang="zh-CN"/>
                        <a:t>0</a:t>
                      </a:r>
                      <a:endParaRPr lang="en-US" altLang="zh-CN"/>
                    </a:p>
                  </a:txBody>
                  <a:tcPr anchor="ctr" anchorCtr="0"/>
                </a:tc>
                <a:tc>
                  <a:txBody>
                    <a:bodyPr/>
                    <a:p>
                      <a:pPr algn="ctr">
                        <a:buNone/>
                      </a:pPr>
                      <a:r>
                        <a:rPr lang="en-US" altLang="zh-CN"/>
                        <a:t>0</a:t>
                      </a:r>
                      <a:endParaRPr lang="en-US" altLang="zh-CN"/>
                    </a:p>
                  </a:txBody>
                  <a:tcPr anchor="ctr" anchorCtr="0"/>
                </a:tc>
                <a:tc>
                  <a:txBody>
                    <a:bodyPr/>
                    <a:p>
                      <a:pPr algn="ctr">
                        <a:buNone/>
                      </a:pPr>
                      <a:r>
                        <a:rPr lang="en-US" altLang="zh-CN"/>
                        <a:t>1</a:t>
                      </a:r>
                      <a:endParaRPr lang="en-US" altLang="zh-CN"/>
                    </a:p>
                  </a:txBody>
                  <a:tcPr anchor="ctr" anchorCtr="0"/>
                </a:tc>
                <a:tc>
                  <a:txBody>
                    <a:bodyPr/>
                    <a:p>
                      <a:pPr algn="ctr">
                        <a:buNone/>
                      </a:pPr>
                      <a:r>
                        <a:rPr lang="en-US" altLang="zh-CN"/>
                        <a:t>0</a:t>
                      </a:r>
                      <a:endParaRPr lang="en-US" altLang="zh-CN"/>
                    </a:p>
                  </a:txBody>
                  <a:tcPr anchor="ctr" anchorCtr="0"/>
                </a:tc>
                <a:tc>
                  <a:txBody>
                    <a:bodyPr/>
                    <a:p>
                      <a:pPr algn="ctr">
                        <a:buNone/>
                      </a:pPr>
                      <a:r>
                        <a:rPr lang="en-US" altLang="zh-CN"/>
                        <a:t>0</a:t>
                      </a:r>
                      <a:endParaRPr lang="en-US" altLang="zh-CN"/>
                    </a:p>
                  </a:txBody>
                  <a:tcPr anchor="ctr" anchorCtr="0"/>
                </a:tc>
                <a:tc>
                  <a:txBody>
                    <a:bodyPr/>
                    <a:p>
                      <a:pPr algn="ctr">
                        <a:buNone/>
                      </a:pPr>
                      <a:r>
                        <a:rPr lang="en-US" altLang="zh-CN"/>
                        <a:t>0</a:t>
                      </a:r>
                      <a:endParaRPr lang="en-US" altLang="zh-CN"/>
                    </a:p>
                  </a:txBody>
                  <a:tcPr anchor="ctr" anchorCtr="0"/>
                </a:tc>
              </a:tr>
              <a:tr h="365760">
                <a:tc>
                  <a:txBody>
                    <a:bodyPr/>
                    <a:p>
                      <a:pPr algn="ctr">
                        <a:buNone/>
                      </a:pPr>
                      <a:r>
                        <a:rPr lang="en-US" altLang="zh-CN"/>
                        <a:t>0</a:t>
                      </a:r>
                      <a:endParaRPr lang="en-US" altLang="zh-CN"/>
                    </a:p>
                  </a:txBody>
                  <a:tcPr anchor="ctr" anchorCtr="0"/>
                </a:tc>
                <a:tc>
                  <a:txBody>
                    <a:bodyPr/>
                    <a:p>
                      <a:pPr algn="ctr">
                        <a:buNone/>
                      </a:pPr>
                      <a:r>
                        <a:rPr lang="en-US" altLang="zh-CN"/>
                        <a:t>1</a:t>
                      </a:r>
                      <a:endParaRPr lang="en-US" altLang="zh-CN"/>
                    </a:p>
                  </a:txBody>
                  <a:tcPr anchor="ctr" anchorCtr="0"/>
                </a:tc>
                <a:tc>
                  <a:txBody>
                    <a:bodyPr/>
                    <a:p>
                      <a:pPr algn="ctr">
                        <a:buNone/>
                      </a:pPr>
                      <a:r>
                        <a:rPr lang="en-US" altLang="zh-CN"/>
                        <a:t>0</a:t>
                      </a:r>
                      <a:endParaRPr lang="en-US" altLang="zh-CN"/>
                    </a:p>
                  </a:txBody>
                  <a:tcPr anchor="ctr" anchorCtr="0"/>
                </a:tc>
                <a:tc>
                  <a:txBody>
                    <a:bodyPr/>
                    <a:p>
                      <a:pPr algn="ctr">
                        <a:buNone/>
                      </a:pPr>
                      <a:r>
                        <a:rPr lang="en-US" altLang="zh-CN"/>
                        <a:t>0</a:t>
                      </a:r>
                      <a:endParaRPr lang="en-US" altLang="zh-CN"/>
                    </a:p>
                  </a:txBody>
                  <a:tcPr anchor="ctr" anchorCtr="0"/>
                </a:tc>
                <a:tc>
                  <a:txBody>
                    <a:bodyPr/>
                    <a:p>
                      <a:pPr algn="ctr">
                        <a:buNone/>
                      </a:pPr>
                      <a:r>
                        <a:rPr lang="en-US" altLang="zh-CN"/>
                        <a:t>1</a:t>
                      </a:r>
                      <a:endParaRPr lang="en-US" altLang="zh-CN"/>
                    </a:p>
                  </a:txBody>
                  <a:tcPr anchor="ctr" anchorCtr="0"/>
                </a:tc>
                <a:tc>
                  <a:txBody>
                    <a:bodyPr/>
                    <a:p>
                      <a:pPr algn="ctr">
                        <a:buNone/>
                      </a:pPr>
                      <a:r>
                        <a:rPr lang="en-US" altLang="zh-CN"/>
                        <a:t>0</a:t>
                      </a:r>
                      <a:endParaRPr lang="en-US" altLang="zh-CN"/>
                    </a:p>
                  </a:txBody>
                  <a:tcPr anchor="ctr" anchorCtr="0"/>
                </a:tc>
              </a:tr>
              <a:tr h="365760">
                <a:tc>
                  <a:txBody>
                    <a:bodyPr/>
                    <a:p>
                      <a:pPr algn="ctr">
                        <a:buNone/>
                      </a:pPr>
                      <a:r>
                        <a:rPr lang="en-US" altLang="zh-CN"/>
                        <a:t>0</a:t>
                      </a:r>
                      <a:endParaRPr lang="en-US" altLang="zh-CN"/>
                    </a:p>
                  </a:txBody>
                  <a:tcPr anchor="ctr" anchorCtr="0"/>
                </a:tc>
                <a:tc>
                  <a:txBody>
                    <a:bodyPr/>
                    <a:p>
                      <a:pPr algn="ctr">
                        <a:buNone/>
                      </a:pPr>
                      <a:r>
                        <a:rPr lang="en-US" altLang="zh-CN"/>
                        <a:t>1</a:t>
                      </a:r>
                      <a:endParaRPr lang="en-US" altLang="zh-CN"/>
                    </a:p>
                  </a:txBody>
                  <a:tcPr anchor="ctr" anchorCtr="0"/>
                </a:tc>
                <a:tc>
                  <a:txBody>
                    <a:bodyPr/>
                    <a:p>
                      <a:pPr algn="ctr">
                        <a:buNone/>
                      </a:pPr>
                      <a:r>
                        <a:rPr lang="en-US" altLang="zh-CN"/>
                        <a:t>1</a:t>
                      </a:r>
                      <a:endParaRPr lang="en-US" altLang="zh-CN"/>
                    </a:p>
                  </a:txBody>
                  <a:tcPr anchor="ctr" anchorCtr="0"/>
                </a:tc>
                <a:tc>
                  <a:txBody>
                    <a:bodyPr/>
                    <a:p>
                      <a:pPr algn="ctr">
                        <a:buNone/>
                      </a:pPr>
                      <a:r>
                        <a:rPr lang="en-US" altLang="zh-CN"/>
                        <a:t>1</a:t>
                      </a:r>
                      <a:endParaRPr lang="en-US" altLang="zh-CN"/>
                    </a:p>
                  </a:txBody>
                  <a:tcPr anchor="ctr" anchorCtr="0"/>
                </a:tc>
                <a:tc>
                  <a:txBody>
                    <a:bodyPr/>
                    <a:p>
                      <a:pPr algn="ctr">
                        <a:buNone/>
                      </a:pPr>
                      <a:r>
                        <a:rPr lang="en-US" altLang="zh-CN"/>
                        <a:t>0</a:t>
                      </a:r>
                      <a:endParaRPr lang="en-US" altLang="zh-CN"/>
                    </a:p>
                  </a:txBody>
                  <a:tcPr anchor="ctr" anchorCtr="0"/>
                </a:tc>
                <a:tc>
                  <a:txBody>
                    <a:bodyPr/>
                    <a:p>
                      <a:pPr algn="ctr">
                        <a:buNone/>
                      </a:pPr>
                      <a:r>
                        <a:rPr lang="en-US" altLang="zh-CN"/>
                        <a:t>0</a:t>
                      </a:r>
                      <a:endParaRPr lang="en-US" altLang="zh-CN"/>
                    </a:p>
                  </a:txBody>
                  <a:tcPr anchor="ctr" anchorCtr="0"/>
                </a:tc>
              </a:tr>
              <a:tr h="365760">
                <a:tc>
                  <a:txBody>
                    <a:bodyPr/>
                    <a:p>
                      <a:pPr algn="ctr">
                        <a:buNone/>
                      </a:pPr>
                      <a:r>
                        <a:rPr lang="en-US" altLang="zh-CN"/>
                        <a:t>1</a:t>
                      </a:r>
                      <a:endParaRPr lang="en-US" altLang="zh-CN"/>
                    </a:p>
                  </a:txBody>
                  <a:tcPr anchor="ctr" anchorCtr="0"/>
                </a:tc>
                <a:tc>
                  <a:txBody>
                    <a:bodyPr/>
                    <a:p>
                      <a:pPr algn="ctr">
                        <a:buNone/>
                      </a:pPr>
                      <a:r>
                        <a:rPr lang="en-US" altLang="zh-CN"/>
                        <a:t>0</a:t>
                      </a:r>
                      <a:endParaRPr lang="en-US" altLang="zh-CN"/>
                    </a:p>
                  </a:txBody>
                  <a:tcPr anchor="ctr" anchorCtr="0"/>
                </a:tc>
                <a:tc>
                  <a:txBody>
                    <a:bodyPr/>
                    <a:p>
                      <a:pPr algn="ctr">
                        <a:buNone/>
                      </a:pPr>
                      <a:r>
                        <a:rPr lang="en-US" altLang="zh-CN"/>
                        <a:t>0</a:t>
                      </a:r>
                      <a:endParaRPr lang="en-US" altLang="zh-CN"/>
                    </a:p>
                  </a:txBody>
                  <a:tcPr anchor="ctr" anchorCtr="0"/>
                </a:tc>
                <a:tc>
                  <a:txBody>
                    <a:bodyPr/>
                    <a:p>
                      <a:pPr algn="ctr">
                        <a:buNone/>
                      </a:pPr>
                      <a:r>
                        <a:rPr lang="en-US" altLang="zh-CN"/>
                        <a:t>0</a:t>
                      </a:r>
                      <a:endParaRPr lang="en-US" altLang="zh-CN"/>
                    </a:p>
                  </a:txBody>
                  <a:tcPr anchor="ctr" anchorCtr="0"/>
                </a:tc>
                <a:tc>
                  <a:txBody>
                    <a:bodyPr/>
                    <a:p>
                      <a:pPr algn="ctr">
                        <a:buNone/>
                      </a:pPr>
                      <a:r>
                        <a:rPr lang="en-US" altLang="zh-CN"/>
                        <a:t>1</a:t>
                      </a:r>
                      <a:endParaRPr lang="en-US" altLang="zh-CN"/>
                    </a:p>
                  </a:txBody>
                  <a:tcPr anchor="ctr" anchorCtr="0"/>
                </a:tc>
                <a:tc>
                  <a:txBody>
                    <a:bodyPr/>
                    <a:p>
                      <a:pPr algn="ctr">
                        <a:buNone/>
                      </a:pPr>
                      <a:r>
                        <a:rPr lang="en-US" altLang="zh-CN"/>
                        <a:t>0</a:t>
                      </a:r>
                      <a:endParaRPr lang="en-US" altLang="zh-CN"/>
                    </a:p>
                  </a:txBody>
                  <a:tcPr anchor="ctr" anchorCtr="0"/>
                </a:tc>
              </a:tr>
              <a:tr h="365760">
                <a:tc>
                  <a:txBody>
                    <a:bodyPr/>
                    <a:p>
                      <a:pPr algn="ctr">
                        <a:buNone/>
                      </a:pPr>
                      <a:r>
                        <a:rPr lang="en-US" altLang="zh-CN"/>
                        <a:t>1</a:t>
                      </a:r>
                      <a:endParaRPr lang="en-US" altLang="zh-CN"/>
                    </a:p>
                  </a:txBody>
                  <a:tcPr anchor="ctr" anchorCtr="0"/>
                </a:tc>
                <a:tc>
                  <a:txBody>
                    <a:bodyPr/>
                    <a:p>
                      <a:pPr algn="ctr">
                        <a:buNone/>
                      </a:pPr>
                      <a:r>
                        <a:rPr lang="en-US" altLang="zh-CN"/>
                        <a:t>0</a:t>
                      </a:r>
                      <a:endParaRPr lang="en-US" altLang="zh-CN"/>
                    </a:p>
                  </a:txBody>
                  <a:tcPr anchor="ctr" anchorCtr="0"/>
                </a:tc>
                <a:tc>
                  <a:txBody>
                    <a:bodyPr/>
                    <a:p>
                      <a:pPr algn="ctr">
                        <a:buNone/>
                      </a:pPr>
                      <a:r>
                        <a:rPr lang="en-US" altLang="zh-CN"/>
                        <a:t>1</a:t>
                      </a:r>
                      <a:endParaRPr lang="en-US" altLang="zh-CN"/>
                    </a:p>
                  </a:txBody>
                  <a:tcPr anchor="ctr" anchorCtr="0"/>
                </a:tc>
                <a:tc>
                  <a:txBody>
                    <a:bodyPr/>
                    <a:p>
                      <a:pPr algn="ctr">
                        <a:buNone/>
                      </a:pPr>
                      <a:r>
                        <a:rPr lang="en-US" altLang="zh-CN"/>
                        <a:t>0</a:t>
                      </a:r>
                      <a:endParaRPr lang="en-US" altLang="zh-CN"/>
                    </a:p>
                  </a:txBody>
                  <a:tcPr anchor="ctr" anchorCtr="0"/>
                </a:tc>
                <a:tc>
                  <a:txBody>
                    <a:bodyPr/>
                    <a:p>
                      <a:pPr algn="ctr">
                        <a:buNone/>
                      </a:pPr>
                      <a:r>
                        <a:rPr lang="en-US" altLang="zh-CN"/>
                        <a:t>0</a:t>
                      </a:r>
                      <a:endParaRPr lang="en-US" altLang="zh-CN"/>
                    </a:p>
                  </a:txBody>
                  <a:tcPr anchor="ctr" anchorCtr="0"/>
                </a:tc>
                <a:tc>
                  <a:txBody>
                    <a:bodyPr/>
                    <a:p>
                      <a:pPr algn="ctr">
                        <a:buNone/>
                      </a:pPr>
                      <a:r>
                        <a:rPr lang="en-US" altLang="zh-CN"/>
                        <a:t>1</a:t>
                      </a:r>
                      <a:endParaRPr lang="en-US" altLang="zh-CN"/>
                    </a:p>
                  </a:txBody>
                  <a:tcPr anchor="ctr" anchorCtr="0"/>
                </a:tc>
              </a:tr>
              <a:tr h="365760">
                <a:tc>
                  <a:txBody>
                    <a:bodyPr/>
                    <a:p>
                      <a:pPr algn="ctr">
                        <a:buNone/>
                      </a:pPr>
                      <a:r>
                        <a:rPr lang="en-US" altLang="zh-CN"/>
                        <a:t>1</a:t>
                      </a:r>
                      <a:endParaRPr lang="en-US" altLang="zh-CN"/>
                    </a:p>
                  </a:txBody>
                  <a:tcPr anchor="ctr" anchorCtr="0"/>
                </a:tc>
                <a:tc>
                  <a:txBody>
                    <a:bodyPr/>
                    <a:p>
                      <a:pPr algn="ctr">
                        <a:buNone/>
                      </a:pPr>
                      <a:r>
                        <a:rPr lang="en-US" altLang="zh-CN"/>
                        <a:t>1</a:t>
                      </a:r>
                      <a:endParaRPr lang="en-US" altLang="zh-CN"/>
                    </a:p>
                  </a:txBody>
                  <a:tcPr anchor="ctr" anchorCtr="0"/>
                </a:tc>
                <a:tc>
                  <a:txBody>
                    <a:bodyPr/>
                    <a:p>
                      <a:pPr algn="ctr">
                        <a:buNone/>
                      </a:pPr>
                      <a:r>
                        <a:rPr lang="en-US" altLang="zh-CN"/>
                        <a:t>0</a:t>
                      </a:r>
                      <a:endParaRPr lang="en-US" altLang="zh-CN"/>
                    </a:p>
                  </a:txBody>
                  <a:tcPr anchor="ctr" anchorCtr="0"/>
                </a:tc>
                <a:tc>
                  <a:txBody>
                    <a:bodyPr/>
                    <a:p>
                      <a:pPr algn="ctr">
                        <a:buNone/>
                      </a:pPr>
                      <a:r>
                        <a:rPr lang="en-US" altLang="zh-CN"/>
                        <a:t>x</a:t>
                      </a:r>
                      <a:endParaRPr lang="en-US" altLang="zh-CN"/>
                    </a:p>
                  </a:txBody>
                  <a:tcPr anchor="ctr" anchorCtr="0"/>
                </a:tc>
                <a:tc>
                  <a:txBody>
                    <a:bodyPr/>
                    <a:p>
                      <a:pPr algn="ctr">
                        <a:buNone/>
                      </a:pPr>
                      <a:r>
                        <a:rPr lang="en-US" altLang="zh-CN"/>
                        <a:t>x</a:t>
                      </a:r>
                      <a:endParaRPr lang="en-US" altLang="zh-CN"/>
                    </a:p>
                  </a:txBody>
                  <a:tcPr anchor="ctr" anchorCtr="0"/>
                </a:tc>
                <a:tc>
                  <a:txBody>
                    <a:bodyPr/>
                    <a:p>
                      <a:pPr algn="ctr">
                        <a:buNone/>
                      </a:pPr>
                      <a:r>
                        <a:rPr lang="en-US" altLang="zh-CN"/>
                        <a:t>x</a:t>
                      </a:r>
                      <a:endParaRPr lang="en-US" altLang="zh-CN"/>
                    </a:p>
                  </a:txBody>
                  <a:tcPr anchor="ctr" anchorCtr="0"/>
                </a:tc>
              </a:tr>
              <a:tr h="365760">
                <a:tc>
                  <a:txBody>
                    <a:bodyPr/>
                    <a:p>
                      <a:pPr algn="ctr">
                        <a:buNone/>
                      </a:pPr>
                      <a:r>
                        <a:rPr lang="en-US" altLang="zh-CN"/>
                        <a:t>1</a:t>
                      </a:r>
                      <a:endParaRPr lang="en-US" altLang="zh-CN"/>
                    </a:p>
                  </a:txBody>
                  <a:tcPr anchor="ctr" anchorCtr="0"/>
                </a:tc>
                <a:tc>
                  <a:txBody>
                    <a:bodyPr/>
                    <a:p>
                      <a:pPr algn="ctr">
                        <a:buNone/>
                      </a:pPr>
                      <a:r>
                        <a:rPr lang="en-US" altLang="zh-CN"/>
                        <a:t>1</a:t>
                      </a:r>
                      <a:endParaRPr lang="en-US" altLang="zh-CN"/>
                    </a:p>
                  </a:txBody>
                  <a:tcPr anchor="ctr" anchorCtr="0"/>
                </a:tc>
                <a:tc>
                  <a:txBody>
                    <a:bodyPr/>
                    <a:p>
                      <a:pPr algn="ctr">
                        <a:buNone/>
                      </a:pPr>
                      <a:r>
                        <a:rPr lang="en-US" altLang="zh-CN"/>
                        <a:t>1</a:t>
                      </a:r>
                      <a:endParaRPr lang="en-US" altLang="zh-CN"/>
                    </a:p>
                  </a:txBody>
                  <a:tcPr anchor="ctr" anchorCtr="0"/>
                </a:tc>
                <a:tc>
                  <a:txBody>
                    <a:bodyPr/>
                    <a:p>
                      <a:pPr algn="ctr">
                        <a:buNone/>
                      </a:pPr>
                      <a:r>
                        <a:rPr lang="en-US" altLang="zh-CN"/>
                        <a:t>x</a:t>
                      </a:r>
                      <a:endParaRPr lang="en-US" altLang="zh-CN"/>
                    </a:p>
                  </a:txBody>
                  <a:tcPr anchor="ctr" anchorCtr="0"/>
                </a:tc>
                <a:tc>
                  <a:txBody>
                    <a:bodyPr/>
                    <a:p>
                      <a:pPr algn="ctr">
                        <a:buNone/>
                      </a:pPr>
                      <a:r>
                        <a:rPr lang="en-US" altLang="zh-CN"/>
                        <a:t>x</a:t>
                      </a:r>
                      <a:endParaRPr lang="en-US" altLang="zh-CN"/>
                    </a:p>
                  </a:txBody>
                  <a:tcPr anchor="ctr" anchorCtr="0"/>
                </a:tc>
                <a:tc>
                  <a:txBody>
                    <a:bodyPr/>
                    <a:p>
                      <a:pPr algn="ctr">
                        <a:buNone/>
                      </a:pPr>
                      <a:r>
                        <a:rPr lang="en-US" altLang="zh-CN"/>
                        <a:t>x</a:t>
                      </a:r>
                      <a:endParaRPr lang="en-US" altLang="zh-CN"/>
                    </a:p>
                  </a:txBody>
                  <a:tcPr anchor="ctr" anchorCtr="0"/>
                </a:tc>
              </a:tr>
            </a:tbl>
          </a:graphicData>
        </a:graphic>
      </p:graphicFrame>
      <p:pic>
        <p:nvPicPr>
          <p:cNvPr id="14" name="图片 13"/>
          <p:cNvPicPr>
            <a:picLocks noChangeAspect="1"/>
          </p:cNvPicPr>
          <p:nvPr/>
        </p:nvPicPr>
        <p:blipFill>
          <a:blip r:embed="rId2"/>
          <a:stretch>
            <a:fillRect/>
          </a:stretch>
        </p:blipFill>
        <p:spPr>
          <a:xfrm>
            <a:off x="622300" y="4682490"/>
            <a:ext cx="2391410" cy="1988820"/>
          </a:xfrm>
          <a:prstGeom prst="rect">
            <a:avLst/>
          </a:prstGeom>
        </p:spPr>
      </p:pic>
      <p:grpSp>
        <p:nvGrpSpPr>
          <p:cNvPr id="10" name="组合 9"/>
          <p:cNvGrpSpPr/>
          <p:nvPr/>
        </p:nvGrpSpPr>
        <p:grpSpPr>
          <a:xfrm>
            <a:off x="4300855" y="1386840"/>
            <a:ext cx="4984750" cy="5283835"/>
            <a:chOff x="6773" y="2184"/>
            <a:chExt cx="7850" cy="8321"/>
          </a:xfrm>
        </p:grpSpPr>
        <p:sp>
          <p:nvSpPr>
            <p:cNvPr id="9" name="文本框 8"/>
            <p:cNvSpPr txBox="1"/>
            <p:nvPr/>
          </p:nvSpPr>
          <p:spPr>
            <a:xfrm>
              <a:off x="6869" y="2184"/>
              <a:ext cx="7234" cy="580"/>
            </a:xfrm>
            <a:prstGeom prst="rect">
              <a:avLst/>
            </a:prstGeom>
            <a:noFill/>
          </p:spPr>
          <p:txBody>
            <a:bodyPr wrap="square" rtlCol="0" anchor="t">
              <a:spAutoFit/>
            </a:bodyPr>
            <a:p>
              <a:r>
                <a:rPr lang="en-US" altLang="zh-CN">
                  <a:sym typeface="+mn-ea"/>
                </a:rPr>
                <a:t>(7) </a:t>
              </a:r>
              <a:r>
                <a:rPr lang="zh-CN" altLang="en-US">
                  <a:sym typeface="+mn-ea"/>
                </a:rPr>
                <a:t>写出激励矩阵、输出矩阵和对应</a:t>
              </a:r>
              <a:r>
                <a:rPr lang="zh-CN" altLang="en-US">
                  <a:sym typeface="+mn-ea"/>
                </a:rPr>
                <a:t>方程</a:t>
              </a:r>
              <a:endParaRPr lang="zh-CN" altLang="en-US">
                <a:sym typeface="+mn-ea"/>
              </a:endParaRPr>
            </a:p>
          </p:txBody>
        </p:sp>
        <mc:AlternateContent xmlns:mc="http://schemas.openxmlformats.org/markup-compatibility/2006">
          <mc:Choice xmlns:a14="http://schemas.microsoft.com/office/drawing/2010/main" Requires="a14">
            <p:sp>
              <p:nvSpPr>
                <p:cNvPr id="2" name="文本框 1"/>
                <p:cNvSpPr txBox="1"/>
                <p:nvPr/>
              </p:nvSpPr>
              <p:spPr>
                <a:xfrm>
                  <a:off x="12981" y="3856"/>
                  <a:ext cx="1643" cy="732"/>
                </a:xfrm>
                <a:prstGeom prst="rect">
                  <a:avLst/>
                </a:prstGeom>
                <a:noFill/>
              </p:spPr>
              <p:txBody>
                <a:bodyPr wrap="square" rtlCol="0" anchor="t">
                  <a:spAutoFit/>
                </a:bodyPr>
                <a:p>
                  <a:r>
                    <a:rPr lang="en-US" sz="2400">
                      <a:sym typeface="+mn-ea"/>
                    </a:rPr>
                    <a:t>J</a:t>
                  </a:r>
                  <a:r>
                    <a:rPr lang="en-US" sz="2400" baseline="-25000">
                      <a:sym typeface="+mn-ea"/>
                    </a:rPr>
                    <a:t>0 </a:t>
                  </a:r>
                  <a:r>
                    <a:rPr lang="en-US" sz="2400">
                      <a:sym typeface="+mn-ea"/>
                    </a:rPr>
                    <a:t>= </a:t>
                  </a:r>
                  <a:r>
                    <a:rPr lang="en-US" altLang="zh-CN" sz="2400">
                      <a:sym typeface="+mn-ea"/>
                    </a:rPr>
                    <a:t> </a:t>
                  </a:r>
                  <a14:m>
                    <m:oMath xmlns:m="http://schemas.openxmlformats.org/officeDocument/2006/math">
                      <m:acc>
                        <m:accPr>
                          <m:chr m:val="̅"/>
                          <m:ctrlPr>
                            <a:rPr lang="en-US" altLang="zh-CN" sz="2400" i="1">
                              <a:latin typeface="Cambria Math" panose="02040503050406030204" charset="0"/>
                              <a:cs typeface="Cambria Math" panose="02040503050406030204" charset="0"/>
                              <a:sym typeface="+mn-ea"/>
                            </a:rPr>
                          </m:ctrlPr>
                        </m:accPr>
                        <m:e>
                          <m:r>
                            <a:rPr lang="en-US" altLang="zh-CN" sz="2400" i="1">
                              <a:latin typeface="Cambria Math" panose="02040503050406030204" charset="0"/>
                              <a:cs typeface="Cambria Math" panose="02040503050406030204" charset="0"/>
                              <a:sym typeface="+mn-ea"/>
                            </a:rPr>
                            <m:t>𝑋</m:t>
                          </m:r>
                        </m:e>
                      </m:acc>
                    </m:oMath>
                  </a14:m>
                  <a:endParaRPr lang="en-US" altLang="zh-CN" sz="2400">
                    <a:sym typeface="+mn-ea"/>
                  </a:endParaRPr>
                </a:p>
              </p:txBody>
            </p:sp>
          </mc:Choice>
          <mc:Fallback>
            <p:sp>
              <p:nvSpPr>
                <p:cNvPr id="2" name="文本框 1"/>
                <p:cNvSpPr txBox="1">
                  <a:spLocks noRot="1" noChangeAspect="1" noMove="1" noResize="1" noEditPoints="1" noAdjustHandles="1" noChangeArrowheads="1" noChangeShapeType="1" noTextEdit="1"/>
                </p:cNvSpPr>
                <p:nvPr/>
              </p:nvSpPr>
              <p:spPr>
                <a:xfrm>
                  <a:off x="12981" y="3856"/>
                  <a:ext cx="1643" cy="732"/>
                </a:xfrm>
                <a:prstGeom prst="rect">
                  <a:avLst/>
                </a:prstGeom>
                <a:blipFill rotWithShape="1">
                  <a:blip r:embed="rId3"/>
                </a:blipFill>
              </p:spPr>
              <p:txBody>
                <a:bodyPr/>
                <a:lstStyle/>
                <a:p>
                  <a:r>
                    <a:rPr lang="zh-CN" altLang="en-US">
                      <a:noFill/>
                    </a:rPr>
                    <a:t> </a:t>
                  </a:r>
                </a:p>
              </p:txBody>
            </p:sp>
          </mc:Fallback>
        </mc:AlternateContent>
        <p:pic>
          <p:nvPicPr>
            <p:cNvPr id="49" name="图片 48"/>
            <p:cNvPicPr>
              <a:picLocks noChangeAspect="1"/>
            </p:cNvPicPr>
            <p:nvPr/>
          </p:nvPicPr>
          <p:blipFill>
            <a:blip r:embed="rId4"/>
            <a:stretch>
              <a:fillRect/>
            </a:stretch>
          </p:blipFill>
          <p:spPr>
            <a:xfrm>
              <a:off x="6773" y="2909"/>
              <a:ext cx="6005" cy="2258"/>
            </a:xfrm>
            <a:prstGeom prst="rect">
              <a:avLst/>
            </a:prstGeom>
          </p:spPr>
        </p:pic>
        <p:pic>
          <p:nvPicPr>
            <p:cNvPr id="52" name="图片 51"/>
            <p:cNvPicPr>
              <a:picLocks noChangeAspect="1"/>
            </p:cNvPicPr>
            <p:nvPr/>
          </p:nvPicPr>
          <p:blipFill>
            <a:blip r:embed="rId5"/>
            <a:stretch>
              <a:fillRect/>
            </a:stretch>
          </p:blipFill>
          <p:spPr>
            <a:xfrm>
              <a:off x="6773" y="5643"/>
              <a:ext cx="5940" cy="2312"/>
            </a:xfrm>
            <a:prstGeom prst="rect">
              <a:avLst/>
            </a:prstGeom>
          </p:spPr>
        </p:pic>
        <p:pic>
          <p:nvPicPr>
            <p:cNvPr id="61" name="图片 60"/>
            <p:cNvPicPr>
              <a:picLocks noChangeAspect="1"/>
            </p:cNvPicPr>
            <p:nvPr/>
          </p:nvPicPr>
          <p:blipFill>
            <a:blip r:embed="rId6"/>
            <a:stretch>
              <a:fillRect/>
            </a:stretch>
          </p:blipFill>
          <p:spPr>
            <a:xfrm>
              <a:off x="6773" y="8185"/>
              <a:ext cx="6010" cy="2321"/>
            </a:xfrm>
            <a:prstGeom prst="rect">
              <a:avLst/>
            </a:prstGeom>
          </p:spPr>
        </p:pic>
        <p:sp>
          <p:nvSpPr>
            <p:cNvPr id="5" name="文本框 4"/>
            <p:cNvSpPr txBox="1"/>
            <p:nvPr/>
          </p:nvSpPr>
          <p:spPr>
            <a:xfrm>
              <a:off x="12981" y="6290"/>
              <a:ext cx="1421" cy="725"/>
            </a:xfrm>
            <a:prstGeom prst="rect">
              <a:avLst/>
            </a:prstGeom>
            <a:noFill/>
          </p:spPr>
          <p:txBody>
            <a:bodyPr wrap="square" rtlCol="0" anchor="t">
              <a:spAutoFit/>
            </a:bodyPr>
            <a:p>
              <a:r>
                <a:rPr lang="en-US" sz="2400">
                  <a:sym typeface="+mn-ea"/>
                </a:rPr>
                <a:t>K</a:t>
              </a:r>
              <a:r>
                <a:rPr lang="en-US" sz="2400" baseline="-25000">
                  <a:sym typeface="+mn-ea"/>
                </a:rPr>
                <a:t>0</a:t>
              </a:r>
              <a:r>
                <a:rPr lang="en-US" sz="2400">
                  <a:sym typeface="+mn-ea"/>
                </a:rPr>
                <a:t> = </a:t>
              </a:r>
              <a:r>
                <a:rPr lang="en-US" altLang="zh-CN" sz="2400">
                  <a:sym typeface="+mn-ea"/>
                </a:rPr>
                <a:t>X</a:t>
              </a:r>
              <a:endParaRPr lang="en-US" altLang="zh-CN" sz="2400">
                <a:sym typeface="+mn-ea"/>
              </a:endParaRPr>
            </a:p>
          </p:txBody>
        </p:sp>
        <p:sp>
          <p:nvSpPr>
            <p:cNvPr id="6" name="文本框 5"/>
            <p:cNvSpPr txBox="1"/>
            <p:nvPr/>
          </p:nvSpPr>
          <p:spPr>
            <a:xfrm>
              <a:off x="12783" y="8369"/>
              <a:ext cx="1829" cy="1888"/>
            </a:xfrm>
            <a:prstGeom prst="rect">
              <a:avLst/>
            </a:prstGeom>
            <a:noFill/>
          </p:spPr>
          <p:txBody>
            <a:bodyPr wrap="square" rtlCol="0" anchor="t">
              <a:spAutoFit/>
            </a:bodyPr>
            <a:p>
              <a:pPr algn="ctr"/>
              <a:r>
                <a:rPr lang="en-US" sz="2400">
                  <a:sym typeface="+mn-ea"/>
                </a:rPr>
                <a:t>Y = </a:t>
              </a:r>
              <a:endParaRPr lang="en-US" altLang="zh-CN" sz="2400">
                <a:sym typeface="+mn-ea"/>
              </a:endParaRPr>
            </a:p>
            <a:p>
              <a:r>
                <a:rPr lang="en-US" altLang="zh-CN" sz="2400">
                  <a:sym typeface="+mn-ea"/>
                </a:rPr>
                <a:t>Q</a:t>
              </a:r>
              <a:r>
                <a:rPr lang="en-US" altLang="zh-CN" sz="2400" baseline="-25000">
                  <a:sym typeface="+mn-ea"/>
                </a:rPr>
                <a:t>1</a:t>
              </a:r>
              <a:r>
                <a:rPr lang="en-US" altLang="zh-CN" sz="2400" baseline="30000">
                  <a:sym typeface="+mn-ea"/>
                </a:rPr>
                <a:t>n</a:t>
              </a:r>
              <a:r>
                <a:rPr lang="en-US" altLang="zh-CN" sz="2400">
                  <a:sym typeface="+mn-ea"/>
                </a:rPr>
                <a:t> · X</a:t>
              </a:r>
              <a:endParaRPr lang="en-US" altLang="zh-CN" sz="2400">
                <a:sym typeface="+mn-ea"/>
              </a:endParaRPr>
            </a:p>
            <a:p>
              <a:endParaRPr lang="en-US" altLang="zh-CN" sz="2400">
                <a:sym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1"/>
          <p:cNvSpPr>
            <a:spLocks noGrp="1"/>
          </p:cNvSpPr>
          <p:nvPr/>
        </p:nvSpPr>
        <p:spPr>
          <a:xfrm>
            <a:off x="622301" y="326684"/>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9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8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7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600"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sym typeface="+mn-ea"/>
              </a:rPr>
              <a:t>3 </a:t>
            </a:r>
            <a:r>
              <a:rPr lang="zh-CN" altLang="en-US">
                <a:sym typeface="+mn-ea"/>
              </a:rPr>
              <a:t>时序逻辑电路</a:t>
            </a:r>
            <a:r>
              <a:rPr lang="en-US" altLang="zh-CN">
                <a:sym typeface="+mn-ea"/>
              </a:rPr>
              <a:t>-</a:t>
            </a:r>
            <a:r>
              <a:rPr lang="zh-CN" altLang="en-US">
                <a:sym typeface="+mn-ea"/>
              </a:rPr>
              <a:t>设计题</a:t>
            </a:r>
            <a:endParaRPr lang="zh-CN" altLang="en-US"/>
          </a:p>
          <a:p>
            <a:endParaRPr lang="zh-CN" altLang="en-US"/>
          </a:p>
        </p:txBody>
      </p:sp>
      <p:sp>
        <p:nvSpPr>
          <p:cNvPr id="8" name="Rectangle 21"/>
          <p:cNvSpPr>
            <a:spLocks noChangeArrowheads="1"/>
          </p:cNvSpPr>
          <p:nvPr/>
        </p:nvSpPr>
        <p:spPr bwMode="auto">
          <a:xfrm>
            <a:off x="334645" y="834390"/>
            <a:ext cx="862076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p>
            <a:pPr marL="0" marR="0" lvl="0" indent="0" algn="l" defTabSz="914400" rtl="0" eaLnBrk="0" fontAlgn="base" latinLnBrk="0" hangingPunct="0">
              <a:lnSpc>
                <a:spcPct val="100000"/>
              </a:lnSpc>
              <a:spcBef>
                <a:spcPct val="0"/>
              </a:spcBef>
              <a:spcAft>
                <a:spcPct val="0"/>
              </a:spcAft>
              <a:buClrTx/>
              <a:buSzTx/>
              <a:buFontTx/>
              <a:buNone/>
            </a:pPr>
            <a:r>
              <a:rPr lang="zh-CN" altLang="en-US" sz="2400" b="1" dirty="0">
                <a:ln>
                  <a:noFill/>
                </a:ln>
                <a:solidFill>
                  <a:srgbClr val="6C0000"/>
                </a:solidFill>
                <a:effectLst/>
                <a:latin typeface="华文楷体" panose="02010600040101010101" pitchFamily="2" charset="-122"/>
                <a:ea typeface="华文楷体" panose="02010600040101010101" pitchFamily="2" charset="-122"/>
                <a:sym typeface="+mn-ea"/>
              </a:rPr>
              <a:t>设计（用特定触发器</a:t>
            </a:r>
            <a:r>
              <a:rPr lang="zh-CN" altLang="en-US" sz="2400" b="1" dirty="0">
                <a:ln>
                  <a:noFill/>
                </a:ln>
                <a:solidFill>
                  <a:srgbClr val="6C0000"/>
                </a:solidFill>
                <a:effectLst/>
                <a:highlight>
                  <a:srgbClr val="FFFF00"/>
                </a:highlight>
                <a:latin typeface="华文楷体" panose="02010600040101010101" pitchFamily="2" charset="-122"/>
                <a:ea typeface="华文楷体" panose="02010600040101010101" pitchFamily="2" charset="-122"/>
                <a:sym typeface="+mn-ea"/>
              </a:rPr>
              <a:t>设计</a:t>
            </a:r>
            <a:r>
              <a:rPr lang="zh-CN" altLang="en-US" sz="2400" b="1" dirty="0">
                <a:ln>
                  <a:noFill/>
                </a:ln>
                <a:solidFill>
                  <a:srgbClr val="6C0000"/>
                </a:solidFill>
                <a:effectLst/>
                <a:latin typeface="华文楷体" panose="02010600040101010101" pitchFamily="2" charset="-122"/>
                <a:ea typeface="华文楷体" panose="02010600040101010101" pitchFamily="2" charset="-122"/>
                <a:sym typeface="+mn-ea"/>
              </a:rPr>
              <a:t>器件，涉及状态机）</a:t>
            </a:r>
            <a:endParaRPr kumimoji="0" lang="en-US" altLang="zh-CN" sz="2400"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endParaRPr>
          </a:p>
        </p:txBody>
      </p:sp>
      <p:sp>
        <p:nvSpPr>
          <p:cNvPr id="11" name="矩形 10"/>
          <p:cNvSpPr/>
          <p:nvPr/>
        </p:nvSpPr>
        <p:spPr>
          <a:xfrm>
            <a:off x="190380" y="90477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9" name="文本框 8"/>
          <p:cNvSpPr txBox="1"/>
          <p:nvPr/>
        </p:nvSpPr>
        <p:spPr>
          <a:xfrm>
            <a:off x="190500" y="1755140"/>
            <a:ext cx="4593590" cy="368300"/>
          </a:xfrm>
          <a:prstGeom prst="rect">
            <a:avLst/>
          </a:prstGeom>
          <a:noFill/>
        </p:spPr>
        <p:txBody>
          <a:bodyPr wrap="square" rtlCol="0" anchor="t">
            <a:spAutoFit/>
          </a:bodyPr>
          <a:p>
            <a:r>
              <a:rPr lang="en-US" altLang="zh-CN">
                <a:sym typeface="+mn-ea"/>
              </a:rPr>
              <a:t>(8) </a:t>
            </a:r>
            <a:r>
              <a:rPr lang="zh-CN" altLang="en-US">
                <a:sym typeface="+mn-ea"/>
              </a:rPr>
              <a:t>自启动</a:t>
            </a:r>
            <a:r>
              <a:rPr lang="zh-CN" altLang="en-US">
                <a:sym typeface="+mn-ea"/>
              </a:rPr>
              <a:t>检查</a:t>
            </a:r>
            <a:endParaRPr lang="zh-CN" altLang="en-US">
              <a:sym typeface="+mn-ea"/>
            </a:endParaRPr>
          </a:p>
        </p:txBody>
      </p:sp>
      <mc:AlternateContent xmlns:mc="http://schemas.openxmlformats.org/markup-compatibility/2006">
        <mc:Choice xmlns:a14="http://schemas.microsoft.com/office/drawing/2010/main" Requires="a14">
          <p:sp>
            <p:nvSpPr>
              <p:cNvPr id="2" name="文本框 1"/>
              <p:cNvSpPr txBox="1"/>
              <p:nvPr/>
            </p:nvSpPr>
            <p:spPr>
              <a:xfrm>
                <a:off x="3162935" y="1294765"/>
                <a:ext cx="1507490" cy="464820"/>
              </a:xfrm>
              <a:prstGeom prst="rect">
                <a:avLst/>
              </a:prstGeom>
              <a:noFill/>
            </p:spPr>
            <p:txBody>
              <a:bodyPr wrap="square" rtlCol="0" anchor="t">
                <a:spAutoFit/>
              </a:bodyPr>
              <a:p>
                <a:r>
                  <a:rPr lang="en-US" sz="2400">
                    <a:sym typeface="+mn-ea"/>
                  </a:rPr>
                  <a:t>J</a:t>
                </a:r>
                <a:r>
                  <a:rPr lang="en-US" sz="2400" baseline="-25000">
                    <a:sym typeface="+mn-ea"/>
                  </a:rPr>
                  <a:t>0 </a:t>
                </a:r>
                <a:r>
                  <a:rPr lang="en-US" sz="2400">
                    <a:sym typeface="+mn-ea"/>
                  </a:rPr>
                  <a:t>= </a:t>
                </a:r>
                <a:r>
                  <a:rPr lang="en-US" altLang="zh-CN" sz="2400">
                    <a:sym typeface="+mn-ea"/>
                  </a:rPr>
                  <a:t> </a:t>
                </a:r>
                <a14:m>
                  <m:oMath xmlns:m="http://schemas.openxmlformats.org/officeDocument/2006/math">
                    <m:acc>
                      <m:accPr>
                        <m:chr m:val="̅"/>
                        <m:ctrlPr>
                          <a:rPr lang="en-US" altLang="zh-CN" sz="2400" i="1">
                            <a:latin typeface="Cambria Math" panose="02040503050406030204" charset="0"/>
                            <a:cs typeface="Cambria Math" panose="02040503050406030204" charset="0"/>
                            <a:sym typeface="+mn-ea"/>
                          </a:rPr>
                        </m:ctrlPr>
                      </m:accPr>
                      <m:e>
                        <m:r>
                          <a:rPr lang="en-US" altLang="zh-CN" sz="2400" i="1">
                            <a:latin typeface="Cambria Math" panose="02040503050406030204" charset="0"/>
                            <a:cs typeface="Cambria Math" panose="02040503050406030204" charset="0"/>
                            <a:sym typeface="+mn-ea"/>
                          </a:rPr>
                          <m:t>𝑋</m:t>
                        </m:r>
                      </m:e>
                    </m:acc>
                  </m:oMath>
                </a14:m>
                <a:endParaRPr lang="en-US" altLang="zh-CN" sz="2400">
                  <a:sym typeface="+mn-ea"/>
                </a:endParaRPr>
              </a:p>
            </p:txBody>
          </p:sp>
        </mc:Choice>
        <mc:Fallback>
          <p:sp>
            <p:nvSpPr>
              <p:cNvPr id="2" name="文本框 1"/>
              <p:cNvSpPr txBox="1">
                <a:spLocks noRot="1" noChangeAspect="1" noMove="1" noResize="1" noEditPoints="1" noAdjustHandles="1" noChangeArrowheads="1" noChangeShapeType="1" noTextEdit="1"/>
              </p:cNvSpPr>
              <p:nvPr/>
            </p:nvSpPr>
            <p:spPr>
              <a:xfrm>
                <a:off x="3162935" y="1294765"/>
                <a:ext cx="1507490" cy="464820"/>
              </a:xfrm>
              <a:prstGeom prst="rect">
                <a:avLst/>
              </a:prstGeom>
              <a:blipFill rotWithShape="1">
                <a:blip r:embed="rId1"/>
                <a:stretch>
                  <a:fillRect b="-2596"/>
                </a:stretch>
              </a:blipFill>
            </p:spPr>
            <p:txBody>
              <a:bodyPr/>
              <a:lstStyle/>
              <a:p>
                <a:r>
                  <a:rPr lang="zh-CN" altLang="en-US">
                    <a:noFill/>
                  </a:rPr>
                  <a:t> </a:t>
                </a:r>
              </a:p>
            </p:txBody>
          </p:sp>
        </mc:Fallback>
      </mc:AlternateContent>
      <p:sp>
        <p:nvSpPr>
          <p:cNvPr id="5" name="文本框 4"/>
          <p:cNvSpPr txBox="1"/>
          <p:nvPr/>
        </p:nvSpPr>
        <p:spPr>
          <a:xfrm>
            <a:off x="4385310" y="1294765"/>
            <a:ext cx="902335" cy="460375"/>
          </a:xfrm>
          <a:prstGeom prst="rect">
            <a:avLst/>
          </a:prstGeom>
          <a:noFill/>
        </p:spPr>
        <p:txBody>
          <a:bodyPr wrap="square" rtlCol="0" anchor="t">
            <a:spAutoFit/>
          </a:bodyPr>
          <a:p>
            <a:r>
              <a:rPr lang="en-US" sz="2400">
                <a:sym typeface="+mn-ea"/>
              </a:rPr>
              <a:t>K</a:t>
            </a:r>
            <a:r>
              <a:rPr lang="en-US" sz="2400" baseline="-25000">
                <a:sym typeface="+mn-ea"/>
              </a:rPr>
              <a:t>0</a:t>
            </a:r>
            <a:r>
              <a:rPr lang="en-US" sz="2400">
                <a:sym typeface="+mn-ea"/>
              </a:rPr>
              <a:t> = </a:t>
            </a:r>
            <a:r>
              <a:rPr lang="en-US" altLang="zh-CN" sz="2400">
                <a:sym typeface="+mn-ea"/>
              </a:rPr>
              <a:t>X</a:t>
            </a:r>
            <a:endParaRPr lang="en-US" altLang="zh-CN" sz="2400">
              <a:sym typeface="+mn-ea"/>
            </a:endParaRPr>
          </a:p>
        </p:txBody>
      </p:sp>
      <p:sp>
        <p:nvSpPr>
          <p:cNvPr id="6" name="文本框 5"/>
          <p:cNvSpPr txBox="1"/>
          <p:nvPr/>
        </p:nvSpPr>
        <p:spPr>
          <a:xfrm>
            <a:off x="5711825" y="1294765"/>
            <a:ext cx="1624330" cy="460375"/>
          </a:xfrm>
          <a:prstGeom prst="rect">
            <a:avLst/>
          </a:prstGeom>
          <a:noFill/>
        </p:spPr>
        <p:txBody>
          <a:bodyPr wrap="square" rtlCol="0" anchor="t">
            <a:spAutoFit/>
          </a:bodyPr>
          <a:p>
            <a:r>
              <a:rPr lang="en-US" sz="2400">
                <a:sym typeface="+mn-ea"/>
              </a:rPr>
              <a:t>Y = </a:t>
            </a:r>
            <a:r>
              <a:rPr lang="en-US" altLang="zh-CN" sz="2400">
                <a:sym typeface="+mn-ea"/>
              </a:rPr>
              <a:t>Q</a:t>
            </a:r>
            <a:r>
              <a:rPr lang="en-US" altLang="zh-CN" sz="2400" baseline="-25000">
                <a:sym typeface="+mn-ea"/>
              </a:rPr>
              <a:t>1</a:t>
            </a:r>
            <a:r>
              <a:rPr lang="en-US" altLang="zh-CN" sz="2400" baseline="30000">
                <a:sym typeface="+mn-ea"/>
              </a:rPr>
              <a:t>n</a:t>
            </a:r>
            <a:r>
              <a:rPr lang="en-US" altLang="zh-CN" sz="2400">
                <a:sym typeface="+mn-ea"/>
              </a:rPr>
              <a:t> · X</a:t>
            </a:r>
            <a:endParaRPr lang="en-US" altLang="zh-CN" sz="2400">
              <a:sym typeface="+mn-ea"/>
            </a:endParaRPr>
          </a:p>
        </p:txBody>
      </p:sp>
      <p:sp>
        <p:nvSpPr>
          <p:cNvPr id="7" name="文本框 6"/>
          <p:cNvSpPr txBox="1"/>
          <p:nvPr/>
        </p:nvSpPr>
        <p:spPr>
          <a:xfrm>
            <a:off x="318770" y="1294765"/>
            <a:ext cx="1507490" cy="460375"/>
          </a:xfrm>
          <a:prstGeom prst="rect">
            <a:avLst/>
          </a:prstGeom>
          <a:noFill/>
        </p:spPr>
        <p:txBody>
          <a:bodyPr wrap="square" rtlCol="0" anchor="t">
            <a:spAutoFit/>
          </a:bodyPr>
          <a:p>
            <a:r>
              <a:rPr lang="en-US" sz="2400">
                <a:sym typeface="+mn-ea"/>
              </a:rPr>
              <a:t>J</a:t>
            </a:r>
            <a:r>
              <a:rPr lang="en-US" sz="2400" baseline="-25000">
                <a:sym typeface="+mn-ea"/>
              </a:rPr>
              <a:t>1</a:t>
            </a:r>
            <a:r>
              <a:rPr lang="en-US" sz="2400">
                <a:sym typeface="+mn-ea"/>
              </a:rPr>
              <a:t> = </a:t>
            </a:r>
            <a:r>
              <a:rPr lang="en-US" altLang="zh-CN" sz="2400">
                <a:sym typeface="+mn-ea"/>
              </a:rPr>
              <a:t>Q</a:t>
            </a:r>
            <a:r>
              <a:rPr lang="en-US" altLang="zh-CN" sz="2400" baseline="-25000">
                <a:sym typeface="+mn-ea"/>
              </a:rPr>
              <a:t>0</a:t>
            </a:r>
            <a:r>
              <a:rPr lang="en-US" altLang="zh-CN" sz="2400" baseline="30000">
                <a:sym typeface="+mn-ea"/>
              </a:rPr>
              <a:t>n</a:t>
            </a:r>
            <a:r>
              <a:rPr lang="en-US" altLang="zh-CN" sz="2400">
                <a:sym typeface="+mn-ea"/>
              </a:rPr>
              <a:t> · X</a:t>
            </a:r>
            <a:endParaRPr lang="en-US" altLang="zh-CN" sz="2400">
              <a:sym typeface="+mn-ea"/>
            </a:endParaRPr>
          </a:p>
        </p:txBody>
      </p:sp>
      <p:sp>
        <p:nvSpPr>
          <p:cNvPr id="10" name="文本框 9"/>
          <p:cNvSpPr txBox="1"/>
          <p:nvPr/>
        </p:nvSpPr>
        <p:spPr>
          <a:xfrm>
            <a:off x="2059305" y="1294765"/>
            <a:ext cx="1507490" cy="460375"/>
          </a:xfrm>
          <a:prstGeom prst="rect">
            <a:avLst/>
          </a:prstGeom>
          <a:noFill/>
        </p:spPr>
        <p:txBody>
          <a:bodyPr wrap="square" rtlCol="0" anchor="t">
            <a:spAutoFit/>
          </a:bodyPr>
          <a:p>
            <a:r>
              <a:rPr lang="en-US" sz="2400">
                <a:sym typeface="+mn-ea"/>
              </a:rPr>
              <a:t>K</a:t>
            </a:r>
            <a:r>
              <a:rPr lang="en-US" sz="2400" baseline="-25000">
                <a:sym typeface="+mn-ea"/>
              </a:rPr>
              <a:t>1</a:t>
            </a:r>
            <a:r>
              <a:rPr lang="en-US" sz="2400">
                <a:sym typeface="+mn-ea"/>
              </a:rPr>
              <a:t> = </a:t>
            </a:r>
            <a:r>
              <a:rPr lang="en-US" altLang="zh-CN" sz="2400">
                <a:sym typeface="+mn-ea"/>
              </a:rPr>
              <a:t>1</a:t>
            </a:r>
            <a:endParaRPr lang="en-US" altLang="zh-CN" sz="2400">
              <a:sym typeface="+mn-ea"/>
            </a:endParaRPr>
          </a:p>
        </p:txBody>
      </p:sp>
      <mc:AlternateContent xmlns:mc="http://schemas.openxmlformats.org/markup-compatibility/2006">
        <mc:Choice xmlns:a14="http://schemas.microsoft.com/office/drawing/2010/main" Requires="a14">
          <p:sp>
            <p:nvSpPr>
              <p:cNvPr id="12" name="文本框 11"/>
              <p:cNvSpPr txBox="1"/>
              <p:nvPr/>
            </p:nvSpPr>
            <p:spPr>
              <a:xfrm>
                <a:off x="250190" y="2219960"/>
                <a:ext cx="7332980" cy="612140"/>
              </a:xfrm>
              <a:prstGeom prst="rect">
                <a:avLst/>
              </a:prstGeom>
              <a:noFill/>
            </p:spPr>
            <p:txBody>
              <a:bodyPr wrap="square" rtlCol="0" anchor="t">
                <a:noAutofit/>
              </a:bodyPr>
              <a:p>
                <a:r>
                  <a:rPr lang="en-US" altLang="zh-CN" sz="2400">
                    <a:sym typeface="+mn-ea"/>
                  </a:rPr>
                  <a:t>Q</a:t>
                </a:r>
                <a:r>
                  <a:rPr lang="en-US" altLang="zh-CN" sz="2400" baseline="-25000">
                    <a:sym typeface="+mn-ea"/>
                  </a:rPr>
                  <a:t>1</a:t>
                </a:r>
                <a:r>
                  <a:rPr lang="en-US" altLang="zh-CN" sz="2400" baseline="30000">
                    <a:sym typeface="+mn-ea"/>
                  </a:rPr>
                  <a:t>n+1</a:t>
                </a:r>
                <a:r>
                  <a:rPr lang="en-US" sz="2400">
                    <a:sym typeface="+mn-ea"/>
                  </a:rPr>
                  <a:t> = J</a:t>
                </a:r>
                <a:r>
                  <a:rPr lang="en-US" sz="2400" baseline="-25000">
                    <a:sym typeface="+mn-ea"/>
                  </a:rPr>
                  <a:t>1</a:t>
                </a:r>
                <a:r>
                  <a:rPr lang="en-US" sz="2400">
                    <a:sym typeface="+mn-ea"/>
                  </a:rPr>
                  <a:t>·</a:t>
                </a:r>
                <a:r>
                  <a:rPr lang="en-US" altLang="zh-CN" sz="2400" baseline="30000">
                    <a:sym typeface="+mn-ea"/>
                  </a:rPr>
                  <a:t> </a:t>
                </a:r>
                <a14:m>
                  <m:oMath xmlns:m="http://schemas.openxmlformats.org/officeDocument/2006/math">
                    <m:acc>
                      <m:accPr>
                        <m:chr m:val="̅"/>
                        <m:ctrlPr>
                          <a:rPr lang="en-US" altLang="zh-CN" sz="2400" i="1">
                            <a:latin typeface="Cambria Math" panose="02040503050406030204" charset="0"/>
                            <a:cs typeface="Cambria Math" panose="02040503050406030204" charset="0"/>
                            <a:sym typeface="+mn-ea"/>
                          </a:rPr>
                        </m:ctrlPr>
                      </m:accPr>
                      <m:e>
                        <m:r>
                          <a:rPr lang="en-US" altLang="zh-CN" sz="2400">
                            <a:latin typeface="Cambria Math" panose="02040503050406030204" charset="0"/>
                            <a:sym typeface="+mn-ea"/>
                          </a:rPr>
                          <m:t>𝑄</m:t>
                        </m:r>
                        <m:r>
                          <a:rPr lang="en-US" altLang="zh-CN" sz="2400" baseline="-25000">
                            <a:latin typeface="Cambria Math" panose="02040503050406030204" charset="0"/>
                            <a:sym typeface="+mn-ea"/>
                          </a:rPr>
                          <m:t>1</m:t>
                        </m:r>
                        <m:r>
                          <a:rPr lang="en-US" altLang="zh-CN" sz="2400" baseline="30000">
                            <a:latin typeface="Cambria Math" panose="02040503050406030204" charset="0"/>
                            <a:sym typeface="+mn-ea"/>
                          </a:rPr>
                          <m:t>𝑛</m:t>
                        </m:r>
                      </m:e>
                    </m:acc>
                  </m:oMath>
                </a14:m>
                <a:r>
                  <a:rPr lang="en-US" altLang="zh-CN" sz="2400">
                    <a:sym typeface="+mn-ea"/>
                  </a:rPr>
                  <a:t>+ </a:t>
                </a:r>
                <a14:m>
                  <m:oMath xmlns:m="http://schemas.openxmlformats.org/officeDocument/2006/math">
                    <m:acc>
                      <m:accPr>
                        <m:chr m:val="̅"/>
                        <m:ctrlPr>
                          <a:rPr lang="en-US" altLang="zh-CN" sz="2400" i="1">
                            <a:latin typeface="Cambria Math" panose="02040503050406030204" charset="0"/>
                            <a:cs typeface="Cambria Math" panose="02040503050406030204" charset="0"/>
                            <a:sym typeface="+mn-ea"/>
                          </a:rPr>
                        </m:ctrlPr>
                      </m:accPr>
                      <m:e>
                        <m:r>
                          <a:rPr lang="en-US" sz="2400">
                            <a:latin typeface="Cambria Math" panose="02040503050406030204" charset="0"/>
                            <a:sym typeface="+mn-ea"/>
                          </a:rPr>
                          <m:t>𝐾</m:t>
                        </m:r>
                        <m:r>
                          <a:rPr lang="en-US" sz="2400" baseline="-25000">
                            <a:latin typeface="Cambria Math" panose="02040503050406030204" charset="0"/>
                            <a:sym typeface="+mn-ea"/>
                          </a:rPr>
                          <m:t>1</m:t>
                        </m:r>
                      </m:e>
                    </m:acc>
                  </m:oMath>
                </a14:m>
                <a:r>
                  <a:rPr lang="en-US" sz="2400">
                    <a:sym typeface="+mn-ea"/>
                  </a:rPr>
                  <a:t>·</a:t>
                </a:r>
                <a:r>
                  <a:rPr lang="en-US" altLang="zh-CN" sz="2400">
                    <a:sym typeface="+mn-ea"/>
                  </a:rPr>
                  <a:t>Q</a:t>
                </a:r>
                <a:r>
                  <a:rPr lang="en-US" altLang="zh-CN" sz="2400" baseline="-25000">
                    <a:sym typeface="+mn-ea"/>
                  </a:rPr>
                  <a:t>1</a:t>
                </a:r>
                <a:r>
                  <a:rPr lang="en-US" altLang="zh-CN" sz="2400" baseline="30000">
                    <a:sym typeface="+mn-ea"/>
                  </a:rPr>
                  <a:t>n</a:t>
                </a:r>
                <a:r>
                  <a:rPr lang="en-US" altLang="zh-CN" sz="2400">
                    <a:sym typeface="+mn-ea"/>
                  </a:rPr>
                  <a:t>  =  </a:t>
                </a:r>
                <a:r>
                  <a:rPr lang="en-US" sz="2400">
                    <a:sym typeface="+mn-ea"/>
                  </a:rPr>
                  <a:t> </a:t>
                </a:r>
                <a:r>
                  <a:rPr lang="en-US" altLang="zh-CN" sz="2400">
                    <a:sym typeface="+mn-ea"/>
                  </a:rPr>
                  <a:t>Q</a:t>
                </a:r>
                <a:r>
                  <a:rPr lang="en-US" altLang="zh-CN" sz="2400" baseline="-25000">
                    <a:sym typeface="+mn-ea"/>
                  </a:rPr>
                  <a:t>0</a:t>
                </a:r>
                <a:r>
                  <a:rPr lang="en-US" altLang="zh-CN" sz="2400" baseline="30000">
                    <a:sym typeface="+mn-ea"/>
                  </a:rPr>
                  <a:t>n</a:t>
                </a:r>
                <a:r>
                  <a:rPr lang="en-US" altLang="zh-CN" sz="2400">
                    <a:sym typeface="+mn-ea"/>
                  </a:rPr>
                  <a:t> · X</a:t>
                </a:r>
                <a:r>
                  <a:rPr lang="en-US" sz="2400">
                    <a:sym typeface="+mn-ea"/>
                  </a:rPr>
                  <a:t>·</a:t>
                </a:r>
                <a:r>
                  <a:rPr lang="en-US" altLang="zh-CN" sz="2400" baseline="30000">
                    <a:sym typeface="+mn-ea"/>
                  </a:rPr>
                  <a:t> </a:t>
                </a:r>
                <a14:m>
                  <m:oMath xmlns:m="http://schemas.openxmlformats.org/officeDocument/2006/math">
                    <m:acc>
                      <m:accPr>
                        <m:chr m:val="̅"/>
                        <m:ctrlPr>
                          <a:rPr lang="en-US" altLang="zh-CN" sz="2400" i="1">
                            <a:latin typeface="Cambria Math" panose="02040503050406030204" charset="0"/>
                            <a:cs typeface="Cambria Math" panose="02040503050406030204" charset="0"/>
                            <a:sym typeface="+mn-ea"/>
                          </a:rPr>
                        </m:ctrlPr>
                      </m:accPr>
                      <m:e>
                        <m:r>
                          <a:rPr lang="en-US" altLang="zh-CN" sz="2400">
                            <a:latin typeface="Cambria Math" panose="02040503050406030204" charset="0"/>
                            <a:sym typeface="+mn-ea"/>
                          </a:rPr>
                          <m:t>𝑄</m:t>
                        </m:r>
                        <m:r>
                          <a:rPr lang="en-US" altLang="zh-CN" sz="2400" baseline="-25000">
                            <a:latin typeface="Cambria Math" panose="02040503050406030204" charset="0"/>
                            <a:sym typeface="+mn-ea"/>
                          </a:rPr>
                          <m:t>1</m:t>
                        </m:r>
                        <m:r>
                          <a:rPr lang="en-US" altLang="zh-CN" sz="2400" baseline="30000">
                            <a:latin typeface="Cambria Math" panose="02040503050406030204" charset="0"/>
                            <a:sym typeface="+mn-ea"/>
                          </a:rPr>
                          <m:t>𝑛</m:t>
                        </m:r>
                      </m:e>
                    </m:acc>
                  </m:oMath>
                </a14:m>
                <a:r>
                  <a:rPr lang="en-US" altLang="zh-CN" sz="2400">
                    <a:sym typeface="+mn-ea"/>
                  </a:rPr>
                  <a:t>+ </a:t>
                </a:r>
                <a14:m>
                  <m:oMath xmlns:m="http://schemas.openxmlformats.org/officeDocument/2006/math">
                    <m:r>
                      <a:rPr lang="en-US" sz="2400">
                        <a:latin typeface="Cambria Math" panose="02040503050406030204" charset="0"/>
                        <a:sym typeface="+mn-ea"/>
                      </a:rPr>
                      <m:t>0</m:t>
                    </m:r>
                  </m:oMath>
                </a14:m>
                <a:r>
                  <a:rPr lang="en-US" sz="2400">
                    <a:sym typeface="+mn-ea"/>
                  </a:rPr>
                  <a:t>·</a:t>
                </a:r>
                <a:r>
                  <a:rPr lang="en-US" altLang="zh-CN" sz="2400">
                    <a:sym typeface="+mn-ea"/>
                  </a:rPr>
                  <a:t>Q</a:t>
                </a:r>
                <a:r>
                  <a:rPr lang="en-US" altLang="zh-CN" sz="2400" baseline="-25000">
                    <a:sym typeface="+mn-ea"/>
                  </a:rPr>
                  <a:t>1</a:t>
                </a:r>
                <a:r>
                  <a:rPr lang="en-US" altLang="zh-CN" sz="2400" baseline="30000">
                    <a:sym typeface="+mn-ea"/>
                  </a:rPr>
                  <a:t>n</a:t>
                </a:r>
                <a:r>
                  <a:rPr lang="en-US" altLang="zh-CN" sz="2400">
                    <a:sym typeface="+mn-ea"/>
                  </a:rPr>
                  <a:t> = </a:t>
                </a:r>
                <a14:m>
                  <m:oMath xmlns:m="http://schemas.openxmlformats.org/officeDocument/2006/math">
                    <m:acc>
                      <m:accPr>
                        <m:chr m:val="̅"/>
                        <m:ctrlPr>
                          <a:rPr lang="en-US" altLang="zh-CN" sz="2400" i="1">
                            <a:latin typeface="Cambria Math" panose="02040503050406030204" charset="0"/>
                            <a:cs typeface="Cambria Math" panose="02040503050406030204" charset="0"/>
                            <a:sym typeface="+mn-ea"/>
                          </a:rPr>
                        </m:ctrlPr>
                      </m:accPr>
                      <m:e>
                        <m:r>
                          <a:rPr lang="en-US" altLang="zh-CN" sz="2400">
                            <a:latin typeface="Cambria Math" panose="02040503050406030204" charset="0"/>
                            <a:sym typeface="+mn-ea"/>
                          </a:rPr>
                          <m:t>𝑄</m:t>
                        </m:r>
                        <m:r>
                          <a:rPr lang="en-US" altLang="zh-CN" sz="2400" baseline="-25000">
                            <a:latin typeface="Cambria Math" panose="02040503050406030204" charset="0"/>
                            <a:sym typeface="+mn-ea"/>
                          </a:rPr>
                          <m:t>1</m:t>
                        </m:r>
                        <m:r>
                          <a:rPr lang="en-US" altLang="zh-CN" sz="2400" baseline="30000">
                            <a:latin typeface="Cambria Math" panose="02040503050406030204" charset="0"/>
                            <a:sym typeface="+mn-ea"/>
                          </a:rPr>
                          <m:t>𝑛</m:t>
                        </m:r>
                      </m:e>
                    </m:acc>
                  </m:oMath>
                </a14:m>
                <a:r>
                  <a:rPr lang="en-US" altLang="zh-CN" sz="2400">
                    <a:sym typeface="+mn-ea"/>
                  </a:rPr>
                  <a:t> ·Q</a:t>
                </a:r>
                <a:r>
                  <a:rPr lang="en-US" altLang="zh-CN" sz="2400" baseline="-25000">
                    <a:sym typeface="+mn-ea"/>
                  </a:rPr>
                  <a:t>0</a:t>
                </a:r>
                <a:r>
                  <a:rPr lang="en-US" altLang="zh-CN" sz="2400" baseline="30000">
                    <a:sym typeface="+mn-ea"/>
                  </a:rPr>
                  <a:t>n</a:t>
                </a:r>
                <a:r>
                  <a:rPr lang="en-US" altLang="zh-CN" sz="2400">
                    <a:sym typeface="+mn-ea"/>
                  </a:rPr>
                  <a:t>· X</a:t>
                </a:r>
                <a:endParaRPr lang="en-US" altLang="zh-CN" sz="2400">
                  <a:sym typeface="+mn-ea"/>
                </a:endParaRPr>
              </a:p>
              <a:p>
                <a:endParaRPr lang="en-US" altLang="zh-CN" sz="2400">
                  <a:sym typeface="+mn-ea"/>
                </a:endParaRPr>
              </a:p>
            </p:txBody>
          </p:sp>
        </mc:Choice>
        <mc:Fallback>
          <p:sp>
            <p:nvSpPr>
              <p:cNvPr id="12" name="文本框 11"/>
              <p:cNvSpPr txBox="1">
                <a:spLocks noRot="1" noChangeAspect="1" noMove="1" noResize="1" noEditPoints="1" noAdjustHandles="1" noChangeArrowheads="1" noChangeShapeType="1" noTextEdit="1"/>
              </p:cNvSpPr>
              <p:nvPr/>
            </p:nvSpPr>
            <p:spPr>
              <a:xfrm>
                <a:off x="250190" y="2219960"/>
                <a:ext cx="7332980" cy="612140"/>
              </a:xfrm>
              <a:prstGeom prst="rect">
                <a:avLst/>
              </a:prstGeom>
              <a:blipFill rotWithShape="1">
                <a:blip r:embed="rId2"/>
                <a:stretch>
                  <a:fillRect t="-4979" b="-1597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p:cNvSpPr txBox="1"/>
              <p:nvPr/>
            </p:nvSpPr>
            <p:spPr>
              <a:xfrm>
                <a:off x="318770" y="2796540"/>
                <a:ext cx="5674995" cy="810260"/>
              </a:xfrm>
              <a:prstGeom prst="rect">
                <a:avLst/>
              </a:prstGeom>
              <a:noFill/>
            </p:spPr>
            <p:txBody>
              <a:bodyPr wrap="square" rtlCol="0" anchor="t">
                <a:noAutofit/>
              </a:bodyPr>
              <a:p>
                <a:r>
                  <a:rPr lang="en-US" altLang="zh-CN" sz="2400">
                    <a:sym typeface="+mn-ea"/>
                  </a:rPr>
                  <a:t>Q</a:t>
                </a:r>
                <a:r>
                  <a:rPr lang="en-US" altLang="zh-CN" sz="2400" baseline="-25000">
                    <a:sym typeface="+mn-ea"/>
                  </a:rPr>
                  <a:t>0</a:t>
                </a:r>
                <a:r>
                  <a:rPr lang="en-US" altLang="zh-CN" sz="2400" baseline="30000">
                    <a:sym typeface="+mn-ea"/>
                  </a:rPr>
                  <a:t>n+1</a:t>
                </a:r>
                <a:r>
                  <a:rPr lang="en-US" sz="2400">
                    <a:sym typeface="+mn-ea"/>
                  </a:rPr>
                  <a:t> = J</a:t>
                </a:r>
                <a:r>
                  <a:rPr lang="en-US" sz="2400" baseline="-25000">
                    <a:sym typeface="+mn-ea"/>
                  </a:rPr>
                  <a:t>0</a:t>
                </a:r>
                <a:r>
                  <a:rPr lang="en-US" sz="2400">
                    <a:sym typeface="+mn-ea"/>
                  </a:rPr>
                  <a:t>·</a:t>
                </a:r>
                <a:r>
                  <a:rPr lang="en-US" altLang="zh-CN" sz="2400" baseline="30000">
                    <a:sym typeface="+mn-ea"/>
                  </a:rPr>
                  <a:t> </a:t>
                </a:r>
                <a14:m>
                  <m:oMath xmlns:m="http://schemas.openxmlformats.org/officeDocument/2006/math">
                    <m:acc>
                      <m:accPr>
                        <m:chr m:val="̅"/>
                        <m:ctrlPr>
                          <a:rPr lang="en-US" altLang="zh-CN" sz="2400" i="1">
                            <a:latin typeface="Cambria Math" panose="02040503050406030204" charset="0"/>
                            <a:cs typeface="Cambria Math" panose="02040503050406030204" charset="0"/>
                            <a:sym typeface="+mn-ea"/>
                          </a:rPr>
                        </m:ctrlPr>
                      </m:accPr>
                      <m:e>
                        <m:r>
                          <a:rPr lang="en-US" altLang="zh-CN" sz="2400">
                            <a:latin typeface="Cambria Math" panose="02040503050406030204" charset="0"/>
                            <a:sym typeface="+mn-ea"/>
                          </a:rPr>
                          <m:t>𝑄</m:t>
                        </m:r>
                        <m:r>
                          <a:rPr lang="en-US" altLang="zh-CN" sz="2400" baseline="-25000">
                            <a:latin typeface="Cambria Math" panose="02040503050406030204" charset="0"/>
                            <a:sym typeface="+mn-ea"/>
                          </a:rPr>
                          <m:t>0</m:t>
                        </m:r>
                        <m:r>
                          <a:rPr lang="en-US" altLang="zh-CN" sz="2400" baseline="30000">
                            <a:latin typeface="Cambria Math" panose="02040503050406030204" charset="0"/>
                            <a:sym typeface="+mn-ea"/>
                          </a:rPr>
                          <m:t>𝑛</m:t>
                        </m:r>
                      </m:e>
                    </m:acc>
                  </m:oMath>
                </a14:m>
                <a:r>
                  <a:rPr lang="en-US" altLang="zh-CN" sz="2400">
                    <a:sym typeface="+mn-ea"/>
                  </a:rPr>
                  <a:t>+ </a:t>
                </a:r>
                <a14:m>
                  <m:oMath xmlns:m="http://schemas.openxmlformats.org/officeDocument/2006/math">
                    <m:acc>
                      <m:accPr>
                        <m:chr m:val="̅"/>
                        <m:ctrlPr>
                          <a:rPr lang="en-US" altLang="zh-CN" sz="2400" i="1">
                            <a:latin typeface="Cambria Math" panose="02040503050406030204" charset="0"/>
                            <a:cs typeface="Cambria Math" panose="02040503050406030204" charset="0"/>
                            <a:sym typeface="+mn-ea"/>
                          </a:rPr>
                        </m:ctrlPr>
                      </m:accPr>
                      <m:e>
                        <m:r>
                          <a:rPr lang="en-US" sz="2400">
                            <a:latin typeface="Cambria Math" panose="02040503050406030204" charset="0"/>
                            <a:sym typeface="+mn-ea"/>
                          </a:rPr>
                          <m:t>𝐾</m:t>
                        </m:r>
                        <m:r>
                          <a:rPr lang="en-US" sz="2400" baseline="-25000">
                            <a:latin typeface="Cambria Math" panose="02040503050406030204" charset="0"/>
                            <a:sym typeface="+mn-ea"/>
                          </a:rPr>
                          <m:t>0</m:t>
                        </m:r>
                      </m:e>
                    </m:acc>
                  </m:oMath>
                </a14:m>
                <a:r>
                  <a:rPr lang="en-US" sz="2400">
                    <a:sym typeface="+mn-ea"/>
                  </a:rPr>
                  <a:t>·</a:t>
                </a:r>
                <a:r>
                  <a:rPr lang="en-US" altLang="zh-CN" sz="2400">
                    <a:sym typeface="+mn-ea"/>
                  </a:rPr>
                  <a:t>Q</a:t>
                </a:r>
                <a:r>
                  <a:rPr lang="en-US" altLang="zh-CN" sz="2400" baseline="-25000">
                    <a:sym typeface="+mn-ea"/>
                  </a:rPr>
                  <a:t>0</a:t>
                </a:r>
                <a:r>
                  <a:rPr lang="en-US" altLang="zh-CN" sz="2400" baseline="30000">
                    <a:sym typeface="+mn-ea"/>
                  </a:rPr>
                  <a:t>n </a:t>
                </a:r>
                <a:r>
                  <a:rPr lang="en-US" altLang="zh-CN" sz="2400">
                    <a:sym typeface="+mn-ea"/>
                  </a:rPr>
                  <a:t> =   </a:t>
                </a:r>
                <a14:m>
                  <m:oMath xmlns:m="http://schemas.openxmlformats.org/officeDocument/2006/math">
                    <m:acc>
                      <m:accPr>
                        <m:chr m:val="̅"/>
                        <m:ctrlPr>
                          <a:rPr lang="en-US" altLang="zh-CN" sz="2400" i="1">
                            <a:latin typeface="Cambria Math" panose="02040503050406030204" charset="0"/>
                            <a:cs typeface="Cambria Math" panose="02040503050406030204" charset="0"/>
                            <a:sym typeface="+mn-ea"/>
                          </a:rPr>
                        </m:ctrlPr>
                      </m:accPr>
                      <m:e>
                        <m:r>
                          <a:rPr lang="en-US" altLang="zh-CN" sz="2400" i="1">
                            <a:latin typeface="Cambria Math" panose="02040503050406030204" charset="0"/>
                            <a:cs typeface="Cambria Math" panose="02040503050406030204" charset="0"/>
                            <a:sym typeface="+mn-ea"/>
                          </a:rPr>
                          <m:t>𝑋</m:t>
                        </m:r>
                      </m:e>
                    </m:acc>
                  </m:oMath>
                </a14:m>
                <a:r>
                  <a:rPr lang="en-US" sz="2400">
                    <a:sym typeface="+mn-ea"/>
                  </a:rPr>
                  <a:t>·</a:t>
                </a:r>
                <a:r>
                  <a:rPr lang="en-US" altLang="zh-CN" sz="2400" baseline="30000">
                    <a:sym typeface="+mn-ea"/>
                  </a:rPr>
                  <a:t> </a:t>
                </a:r>
                <a14:m>
                  <m:oMath xmlns:m="http://schemas.openxmlformats.org/officeDocument/2006/math">
                    <m:acc>
                      <m:accPr>
                        <m:chr m:val="̅"/>
                        <m:ctrlPr>
                          <a:rPr lang="en-US" altLang="zh-CN" sz="2400" i="1">
                            <a:latin typeface="Cambria Math" panose="02040503050406030204" charset="0"/>
                            <a:cs typeface="Cambria Math" panose="02040503050406030204" charset="0"/>
                            <a:sym typeface="+mn-ea"/>
                          </a:rPr>
                        </m:ctrlPr>
                      </m:accPr>
                      <m:e>
                        <m:r>
                          <a:rPr lang="en-US" altLang="zh-CN" sz="2400">
                            <a:latin typeface="Cambria Math" panose="02040503050406030204" charset="0"/>
                            <a:sym typeface="+mn-ea"/>
                          </a:rPr>
                          <m:t>𝑄</m:t>
                        </m:r>
                        <m:r>
                          <a:rPr lang="en-US" altLang="zh-CN" sz="2400" baseline="-25000">
                            <a:latin typeface="Cambria Math" panose="02040503050406030204" charset="0"/>
                            <a:sym typeface="+mn-ea"/>
                          </a:rPr>
                          <m:t>0</m:t>
                        </m:r>
                        <m:r>
                          <a:rPr lang="en-US" altLang="zh-CN" sz="2400" baseline="30000">
                            <a:latin typeface="Cambria Math" panose="02040503050406030204" charset="0"/>
                            <a:sym typeface="+mn-ea"/>
                          </a:rPr>
                          <m:t>𝑛</m:t>
                        </m:r>
                      </m:e>
                    </m:acc>
                  </m:oMath>
                </a14:m>
                <a:r>
                  <a:rPr lang="en-US" altLang="zh-CN" sz="2400">
                    <a:sym typeface="+mn-ea"/>
                  </a:rPr>
                  <a:t>+ </a:t>
                </a:r>
                <a14:m>
                  <m:oMath xmlns:m="http://schemas.openxmlformats.org/officeDocument/2006/math">
                    <m:acc>
                      <m:accPr>
                        <m:chr m:val="̅"/>
                        <m:ctrlPr>
                          <a:rPr lang="en-US" altLang="zh-CN" sz="2400" i="1">
                            <a:latin typeface="Cambria Math" panose="02040503050406030204" charset="0"/>
                            <a:cs typeface="Cambria Math" panose="02040503050406030204" charset="0"/>
                            <a:sym typeface="+mn-ea"/>
                          </a:rPr>
                        </m:ctrlPr>
                      </m:accPr>
                      <m:e>
                        <m:r>
                          <a:rPr lang="en-US" altLang="zh-CN" sz="2400" i="1">
                            <a:latin typeface="Cambria Math" panose="02040503050406030204" charset="0"/>
                            <a:cs typeface="Cambria Math" panose="02040503050406030204" charset="0"/>
                            <a:sym typeface="+mn-ea"/>
                          </a:rPr>
                          <m:t>𝑋</m:t>
                        </m:r>
                      </m:e>
                    </m:acc>
                  </m:oMath>
                </a14:m>
                <a:r>
                  <a:rPr lang="en-US" sz="2400">
                    <a:sym typeface="+mn-ea"/>
                  </a:rPr>
                  <a:t>·</a:t>
                </a:r>
                <a:r>
                  <a:rPr lang="en-US" altLang="zh-CN" sz="2400">
                    <a:sym typeface="+mn-ea"/>
                  </a:rPr>
                  <a:t>Q</a:t>
                </a:r>
                <a:r>
                  <a:rPr lang="en-US" altLang="zh-CN" sz="2400" baseline="-25000">
                    <a:sym typeface="+mn-ea"/>
                  </a:rPr>
                  <a:t>0</a:t>
                </a:r>
                <a:r>
                  <a:rPr lang="en-US" altLang="zh-CN" sz="2400" baseline="30000">
                    <a:sym typeface="+mn-ea"/>
                  </a:rPr>
                  <a:t>n</a:t>
                </a:r>
                <a:r>
                  <a:rPr lang="en-US" altLang="zh-CN" sz="2400">
                    <a:sym typeface="+mn-ea"/>
                  </a:rPr>
                  <a:t> = </a:t>
                </a:r>
                <a14:m>
                  <m:oMath xmlns:m="http://schemas.openxmlformats.org/officeDocument/2006/math">
                    <m:acc>
                      <m:accPr>
                        <m:chr m:val="̅"/>
                        <m:ctrlPr>
                          <a:rPr lang="en-US" altLang="zh-CN" sz="2400" i="1">
                            <a:latin typeface="Cambria Math" panose="02040503050406030204" charset="0"/>
                            <a:cs typeface="Cambria Math" panose="02040503050406030204" charset="0"/>
                            <a:sym typeface="+mn-ea"/>
                          </a:rPr>
                        </m:ctrlPr>
                      </m:accPr>
                      <m:e>
                        <m:r>
                          <a:rPr lang="en-US" altLang="zh-CN" sz="2400" i="1">
                            <a:latin typeface="Cambria Math" panose="02040503050406030204" charset="0"/>
                            <a:cs typeface="Cambria Math" panose="02040503050406030204" charset="0"/>
                            <a:sym typeface="+mn-ea"/>
                          </a:rPr>
                          <m:t>𝑋</m:t>
                        </m:r>
                      </m:e>
                    </m:acc>
                  </m:oMath>
                </a14:m>
                <a:endParaRPr lang="en-US" altLang="zh-CN" sz="2400">
                  <a:sym typeface="+mn-ea"/>
                </a:endParaRPr>
              </a:p>
              <a:p>
                <a:r>
                  <a:rPr lang="en-US" altLang="zh-CN" sz="2400">
                    <a:sym typeface="+mn-ea"/>
                  </a:rPr>
                  <a:t> </a:t>
                </a:r>
                <a:endParaRPr lang="en-US" altLang="zh-CN" sz="2400">
                  <a:sym typeface="+mn-ea"/>
                </a:endParaRPr>
              </a:p>
            </p:txBody>
          </p:sp>
        </mc:Choice>
        <mc:Fallback>
          <p:sp>
            <p:nvSpPr>
              <p:cNvPr id="13" name="文本框 12"/>
              <p:cNvSpPr txBox="1">
                <a:spLocks noRot="1" noChangeAspect="1" noMove="1" noResize="1" noEditPoints="1" noAdjustHandles="1" noChangeArrowheads="1" noChangeShapeType="1" noTextEdit="1"/>
              </p:cNvSpPr>
              <p:nvPr/>
            </p:nvSpPr>
            <p:spPr>
              <a:xfrm>
                <a:off x="318770" y="2796540"/>
                <a:ext cx="5674995" cy="810260"/>
              </a:xfrm>
              <a:prstGeom prst="rect">
                <a:avLst/>
              </a:prstGeom>
              <a:blipFill rotWithShape="1">
                <a:blip r:embed="rId3"/>
                <a:stretch>
                  <a:fillRect t="-3762"/>
                </a:stretch>
              </a:blipFill>
            </p:spPr>
            <p:txBody>
              <a:bodyPr/>
              <a:lstStyle/>
              <a:p>
                <a:r>
                  <a:rPr lang="zh-CN" altLang="en-US">
                    <a:noFill/>
                  </a:rPr>
                  <a:t> </a:t>
                </a:r>
              </a:p>
            </p:txBody>
          </p:sp>
        </mc:Fallback>
      </mc:AlternateContent>
      <p:grpSp>
        <p:nvGrpSpPr>
          <p:cNvPr id="25" name="组合 24"/>
          <p:cNvGrpSpPr/>
          <p:nvPr/>
        </p:nvGrpSpPr>
        <p:grpSpPr>
          <a:xfrm>
            <a:off x="286385" y="3487420"/>
            <a:ext cx="3280410" cy="1917700"/>
            <a:chOff x="451" y="5492"/>
            <a:chExt cx="5166" cy="3020"/>
          </a:xfrm>
        </p:grpSpPr>
        <p:grpSp>
          <p:nvGrpSpPr>
            <p:cNvPr id="15" name="组合 14"/>
            <p:cNvGrpSpPr/>
            <p:nvPr/>
          </p:nvGrpSpPr>
          <p:grpSpPr>
            <a:xfrm>
              <a:off x="451" y="5492"/>
              <a:ext cx="5166" cy="3020"/>
              <a:chOff x="780" y="7331"/>
              <a:chExt cx="5166" cy="3020"/>
            </a:xfrm>
          </p:grpSpPr>
          <p:grpSp>
            <p:nvGrpSpPr>
              <p:cNvPr id="70" name="组合 69"/>
              <p:cNvGrpSpPr/>
              <p:nvPr/>
            </p:nvGrpSpPr>
            <p:grpSpPr>
              <a:xfrm>
                <a:off x="780" y="7331"/>
                <a:ext cx="5166" cy="2359"/>
                <a:chOff x="2626" y="4899"/>
                <a:chExt cx="5392" cy="2462"/>
              </a:xfrm>
            </p:grpSpPr>
            <p:grpSp>
              <p:nvGrpSpPr>
                <p:cNvPr id="71" name="组合 70"/>
                <p:cNvGrpSpPr/>
                <p:nvPr/>
              </p:nvGrpSpPr>
              <p:grpSpPr>
                <a:xfrm>
                  <a:off x="4093" y="5741"/>
                  <a:ext cx="941" cy="931"/>
                  <a:chOff x="2426" y="5565"/>
                  <a:chExt cx="941" cy="931"/>
                </a:xfrm>
              </p:grpSpPr>
              <p:sp>
                <p:nvSpPr>
                  <p:cNvPr id="72" name="椭圆 71"/>
                  <p:cNvSpPr/>
                  <p:nvPr/>
                </p:nvSpPr>
                <p:spPr>
                  <a:xfrm>
                    <a:off x="2426" y="5565"/>
                    <a:ext cx="941" cy="931"/>
                  </a:xfrm>
                  <a:prstGeom prst="ellipse">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3" name="文本框 72"/>
                  <p:cNvSpPr txBox="1"/>
                  <p:nvPr/>
                </p:nvSpPr>
                <p:spPr>
                  <a:xfrm>
                    <a:off x="2566" y="5750"/>
                    <a:ext cx="734" cy="605"/>
                  </a:xfrm>
                  <a:prstGeom prst="rect">
                    <a:avLst/>
                  </a:prstGeom>
                  <a:noFill/>
                </p:spPr>
                <p:txBody>
                  <a:bodyPr wrap="square" rtlCol="0">
                    <a:spAutoFit/>
                  </a:bodyPr>
                  <a:p>
                    <a:r>
                      <a:rPr lang="en-US" altLang="zh-CN"/>
                      <a:t>01</a:t>
                    </a:r>
                    <a:endParaRPr lang="en-US" altLang="zh-CN"/>
                  </a:p>
                </p:txBody>
              </p:sp>
            </p:grpSp>
            <p:grpSp>
              <p:nvGrpSpPr>
                <p:cNvPr id="74" name="组合 73"/>
                <p:cNvGrpSpPr/>
                <p:nvPr/>
              </p:nvGrpSpPr>
              <p:grpSpPr>
                <a:xfrm>
                  <a:off x="2626" y="5765"/>
                  <a:ext cx="941" cy="931"/>
                  <a:chOff x="2426" y="5565"/>
                  <a:chExt cx="941" cy="931"/>
                </a:xfrm>
              </p:grpSpPr>
              <p:sp>
                <p:nvSpPr>
                  <p:cNvPr id="75" name="椭圆 74"/>
                  <p:cNvSpPr/>
                  <p:nvPr/>
                </p:nvSpPr>
                <p:spPr>
                  <a:xfrm>
                    <a:off x="2426" y="5565"/>
                    <a:ext cx="941" cy="931"/>
                  </a:xfrm>
                  <a:prstGeom prst="ellipse">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6" name="文本框 75"/>
                  <p:cNvSpPr txBox="1"/>
                  <p:nvPr/>
                </p:nvSpPr>
                <p:spPr>
                  <a:xfrm>
                    <a:off x="2563" y="5742"/>
                    <a:ext cx="804" cy="605"/>
                  </a:xfrm>
                  <a:prstGeom prst="rect">
                    <a:avLst/>
                  </a:prstGeom>
                  <a:noFill/>
                </p:spPr>
                <p:txBody>
                  <a:bodyPr wrap="square" rtlCol="0">
                    <a:spAutoFit/>
                  </a:bodyPr>
                  <a:p>
                    <a:r>
                      <a:rPr lang="en-US" altLang="zh-CN"/>
                      <a:t>00</a:t>
                    </a:r>
                    <a:endParaRPr lang="en-US" altLang="zh-CN"/>
                  </a:p>
                </p:txBody>
              </p:sp>
            </p:grpSp>
            <p:grpSp>
              <p:nvGrpSpPr>
                <p:cNvPr id="77" name="组合 76"/>
                <p:cNvGrpSpPr/>
                <p:nvPr/>
              </p:nvGrpSpPr>
              <p:grpSpPr>
                <a:xfrm>
                  <a:off x="7011" y="5765"/>
                  <a:ext cx="1007" cy="931"/>
                  <a:chOff x="2426" y="5565"/>
                  <a:chExt cx="1007" cy="931"/>
                </a:xfrm>
              </p:grpSpPr>
              <p:sp>
                <p:nvSpPr>
                  <p:cNvPr id="78" name="椭圆 77"/>
                  <p:cNvSpPr/>
                  <p:nvPr/>
                </p:nvSpPr>
                <p:spPr>
                  <a:xfrm>
                    <a:off x="2426" y="5565"/>
                    <a:ext cx="941" cy="931"/>
                  </a:xfrm>
                  <a:prstGeom prst="ellipse">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9" name="文本框 78"/>
                  <p:cNvSpPr txBox="1"/>
                  <p:nvPr/>
                </p:nvSpPr>
                <p:spPr>
                  <a:xfrm>
                    <a:off x="2599" y="5741"/>
                    <a:ext cx="834" cy="605"/>
                  </a:xfrm>
                  <a:prstGeom prst="rect">
                    <a:avLst/>
                  </a:prstGeom>
                  <a:noFill/>
                </p:spPr>
                <p:txBody>
                  <a:bodyPr wrap="square" rtlCol="0">
                    <a:spAutoFit/>
                  </a:bodyPr>
                  <a:p>
                    <a:r>
                      <a:rPr lang="en-US" altLang="zh-CN"/>
                      <a:t>11</a:t>
                    </a:r>
                    <a:endParaRPr lang="en-US" altLang="zh-CN"/>
                  </a:p>
                </p:txBody>
              </p:sp>
            </p:grpSp>
            <p:grpSp>
              <p:nvGrpSpPr>
                <p:cNvPr id="80" name="组合 79"/>
                <p:cNvGrpSpPr/>
                <p:nvPr/>
              </p:nvGrpSpPr>
              <p:grpSpPr>
                <a:xfrm>
                  <a:off x="5560" y="5767"/>
                  <a:ext cx="941" cy="931"/>
                  <a:chOff x="2426" y="5565"/>
                  <a:chExt cx="941" cy="931"/>
                </a:xfrm>
              </p:grpSpPr>
              <p:sp>
                <p:nvSpPr>
                  <p:cNvPr id="81" name="椭圆 80"/>
                  <p:cNvSpPr/>
                  <p:nvPr/>
                </p:nvSpPr>
                <p:spPr>
                  <a:xfrm>
                    <a:off x="2426" y="5565"/>
                    <a:ext cx="941" cy="931"/>
                  </a:xfrm>
                  <a:prstGeom prst="ellipse">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2" name="文本框 81"/>
                  <p:cNvSpPr txBox="1"/>
                  <p:nvPr/>
                </p:nvSpPr>
                <p:spPr>
                  <a:xfrm>
                    <a:off x="2563" y="5741"/>
                    <a:ext cx="688" cy="605"/>
                  </a:xfrm>
                  <a:prstGeom prst="rect">
                    <a:avLst/>
                  </a:prstGeom>
                  <a:noFill/>
                </p:spPr>
                <p:txBody>
                  <a:bodyPr wrap="square" rtlCol="0">
                    <a:spAutoFit/>
                  </a:bodyPr>
                  <a:p>
                    <a:r>
                      <a:rPr lang="en-US" altLang="zh-CN"/>
                      <a:t>10</a:t>
                    </a:r>
                    <a:endParaRPr lang="en-US" altLang="zh-CN"/>
                  </a:p>
                </p:txBody>
              </p:sp>
            </p:grpSp>
            <p:cxnSp>
              <p:nvCxnSpPr>
                <p:cNvPr id="83" name="直接箭头连接符 82"/>
                <p:cNvCxnSpPr/>
                <p:nvPr/>
              </p:nvCxnSpPr>
              <p:spPr>
                <a:xfrm>
                  <a:off x="3598" y="6135"/>
                  <a:ext cx="510"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84" name="直接箭头连接符 83"/>
                <p:cNvCxnSpPr/>
                <p:nvPr/>
              </p:nvCxnSpPr>
              <p:spPr>
                <a:xfrm>
                  <a:off x="5034" y="6207"/>
                  <a:ext cx="510"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87" name="曲线连接符 86"/>
                <p:cNvCxnSpPr/>
                <p:nvPr/>
              </p:nvCxnSpPr>
              <p:spPr>
                <a:xfrm rot="16200000" flipH="1">
                  <a:off x="4561" y="5564"/>
                  <a:ext cx="5" cy="665"/>
                </a:xfrm>
                <a:prstGeom prst="curvedConnector3">
                  <a:avLst>
                    <a:gd name="adj1" fmla="val -10180000"/>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88" name="曲线连接符 87"/>
                <p:cNvCxnSpPr>
                  <a:stCxn id="78" idx="3"/>
                  <a:endCxn id="72" idx="4"/>
                </p:cNvCxnSpPr>
                <p:nvPr/>
              </p:nvCxnSpPr>
              <p:spPr>
                <a:xfrm rot="5400000">
                  <a:off x="5800" y="5323"/>
                  <a:ext cx="112" cy="2585"/>
                </a:xfrm>
                <a:prstGeom prst="curvedConnector3">
                  <a:avLst>
                    <a:gd name="adj1" fmla="val 455804"/>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90" name="曲线连接符 89"/>
                <p:cNvCxnSpPr/>
                <p:nvPr/>
              </p:nvCxnSpPr>
              <p:spPr>
                <a:xfrm rot="5400000" flipH="1">
                  <a:off x="5055" y="4269"/>
                  <a:ext cx="136" cy="4718"/>
                </a:xfrm>
                <a:prstGeom prst="curvedConnector3">
                  <a:avLst>
                    <a:gd name="adj1" fmla="val -599264"/>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92" name="文本框 91"/>
                <p:cNvSpPr txBox="1"/>
                <p:nvPr/>
              </p:nvSpPr>
              <p:spPr>
                <a:xfrm>
                  <a:off x="4138" y="4899"/>
                  <a:ext cx="896" cy="605"/>
                </a:xfrm>
                <a:prstGeom prst="rect">
                  <a:avLst/>
                </a:prstGeom>
                <a:noFill/>
              </p:spPr>
              <p:txBody>
                <a:bodyPr wrap="square" rtlCol="0">
                  <a:spAutoFit/>
                </a:bodyPr>
                <a:p>
                  <a:r>
                    <a:rPr lang="en-US" altLang="zh-CN"/>
                    <a:t>0/0</a:t>
                  </a:r>
                  <a:endParaRPr lang="en-US" altLang="zh-CN"/>
                </a:p>
              </p:txBody>
            </p:sp>
            <p:sp>
              <p:nvSpPr>
                <p:cNvPr id="93" name="文本框 92"/>
                <p:cNvSpPr txBox="1"/>
                <p:nvPr/>
              </p:nvSpPr>
              <p:spPr>
                <a:xfrm>
                  <a:off x="4892" y="5569"/>
                  <a:ext cx="967" cy="605"/>
                </a:xfrm>
                <a:prstGeom prst="rect">
                  <a:avLst/>
                </a:prstGeom>
                <a:noFill/>
              </p:spPr>
              <p:txBody>
                <a:bodyPr wrap="square" rtlCol="0">
                  <a:spAutoFit/>
                </a:bodyPr>
                <a:p>
                  <a:r>
                    <a:rPr lang="en-US" altLang="zh-CN"/>
                    <a:t>1/0</a:t>
                  </a:r>
                  <a:endParaRPr lang="en-US" altLang="zh-CN"/>
                </a:p>
              </p:txBody>
            </p:sp>
            <p:sp>
              <p:nvSpPr>
                <p:cNvPr id="95" name="文本框 94"/>
                <p:cNvSpPr txBox="1"/>
                <p:nvPr/>
              </p:nvSpPr>
              <p:spPr>
                <a:xfrm>
                  <a:off x="5385" y="6756"/>
                  <a:ext cx="1060" cy="605"/>
                </a:xfrm>
                <a:prstGeom prst="rect">
                  <a:avLst/>
                </a:prstGeom>
                <a:noFill/>
              </p:spPr>
              <p:txBody>
                <a:bodyPr wrap="square" rtlCol="0">
                  <a:spAutoFit/>
                </a:bodyPr>
                <a:p>
                  <a:r>
                    <a:rPr lang="en-US" altLang="zh-CN"/>
                    <a:t>0/0</a:t>
                  </a:r>
                  <a:endParaRPr lang="en-US" altLang="zh-CN"/>
                </a:p>
              </p:txBody>
            </p:sp>
            <p:sp>
              <p:nvSpPr>
                <p:cNvPr id="96" name="文本框 95"/>
                <p:cNvSpPr txBox="1"/>
                <p:nvPr/>
              </p:nvSpPr>
              <p:spPr>
                <a:xfrm>
                  <a:off x="3430" y="5517"/>
                  <a:ext cx="1111" cy="605"/>
                </a:xfrm>
                <a:prstGeom prst="rect">
                  <a:avLst/>
                </a:prstGeom>
                <a:noFill/>
              </p:spPr>
              <p:txBody>
                <a:bodyPr wrap="square" rtlCol="0">
                  <a:spAutoFit/>
                </a:bodyPr>
                <a:p>
                  <a:r>
                    <a:rPr lang="en-US" altLang="zh-CN"/>
                    <a:t>0/0</a:t>
                  </a:r>
                  <a:endParaRPr lang="en-US" altLang="zh-CN"/>
                </a:p>
              </p:txBody>
            </p:sp>
          </p:grpSp>
          <p:cxnSp>
            <p:nvCxnSpPr>
              <p:cNvPr id="16" name="直接箭头连接符 15"/>
              <p:cNvCxnSpPr/>
              <p:nvPr/>
            </p:nvCxnSpPr>
            <p:spPr>
              <a:xfrm flipH="1">
                <a:off x="3035" y="8753"/>
                <a:ext cx="544"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17" name="文本框 16"/>
              <p:cNvSpPr txBox="1"/>
              <p:nvPr/>
            </p:nvSpPr>
            <p:spPr>
              <a:xfrm>
                <a:off x="1479" y="8662"/>
                <a:ext cx="926" cy="580"/>
              </a:xfrm>
              <a:prstGeom prst="rect">
                <a:avLst/>
              </a:prstGeom>
              <a:noFill/>
            </p:spPr>
            <p:txBody>
              <a:bodyPr wrap="square" rtlCol="0">
                <a:spAutoFit/>
              </a:bodyPr>
              <a:p>
                <a:r>
                  <a:rPr lang="en-US" altLang="zh-CN"/>
                  <a:t>1/0</a:t>
                </a:r>
                <a:endParaRPr lang="en-US" altLang="zh-CN"/>
              </a:p>
            </p:txBody>
          </p:sp>
          <p:sp>
            <p:nvSpPr>
              <p:cNvPr id="18" name="文本框 17"/>
              <p:cNvSpPr txBox="1"/>
              <p:nvPr/>
            </p:nvSpPr>
            <p:spPr>
              <a:xfrm>
                <a:off x="2560" y="9771"/>
                <a:ext cx="1016" cy="580"/>
              </a:xfrm>
              <a:prstGeom prst="rect">
                <a:avLst/>
              </a:prstGeom>
              <a:noFill/>
            </p:spPr>
            <p:txBody>
              <a:bodyPr wrap="square" rtlCol="0">
                <a:spAutoFit/>
              </a:bodyPr>
              <a:p>
                <a:r>
                  <a:rPr lang="en-US" altLang="zh-CN"/>
                  <a:t>1/0</a:t>
                </a:r>
                <a:endParaRPr lang="en-US" altLang="zh-CN"/>
              </a:p>
            </p:txBody>
          </p:sp>
        </p:grpSp>
        <p:cxnSp>
          <p:nvCxnSpPr>
            <p:cNvPr id="19" name="直接箭头连接符 18"/>
            <p:cNvCxnSpPr/>
            <p:nvPr/>
          </p:nvCxnSpPr>
          <p:spPr>
            <a:xfrm flipH="1">
              <a:off x="1327" y="6880"/>
              <a:ext cx="544"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20" name="文本框 19"/>
            <p:cNvSpPr txBox="1"/>
            <p:nvPr/>
          </p:nvSpPr>
          <p:spPr>
            <a:xfrm>
              <a:off x="2622" y="6823"/>
              <a:ext cx="926" cy="580"/>
            </a:xfrm>
            <a:prstGeom prst="rect">
              <a:avLst/>
            </a:prstGeom>
            <a:noFill/>
          </p:spPr>
          <p:txBody>
            <a:bodyPr wrap="square" rtlCol="0">
              <a:spAutoFit/>
            </a:bodyPr>
            <a:p>
              <a:r>
                <a:rPr lang="en-US" altLang="zh-CN"/>
                <a:t>0/0</a:t>
              </a:r>
              <a:endParaRPr lang="en-US" altLang="zh-CN"/>
            </a:p>
          </p:txBody>
        </p:sp>
        <p:cxnSp>
          <p:nvCxnSpPr>
            <p:cNvPr id="21" name="曲线连接符 20"/>
            <p:cNvCxnSpPr/>
            <p:nvPr/>
          </p:nvCxnSpPr>
          <p:spPr>
            <a:xfrm rot="5400000">
              <a:off x="2159" y="5925"/>
              <a:ext cx="107" cy="2477"/>
            </a:xfrm>
            <a:prstGeom prst="curvedConnector3">
              <a:avLst>
                <a:gd name="adj1" fmla="val 455804"/>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22" name="文本框 21"/>
            <p:cNvSpPr txBox="1"/>
            <p:nvPr/>
          </p:nvSpPr>
          <p:spPr>
            <a:xfrm>
              <a:off x="1610" y="7284"/>
              <a:ext cx="1016" cy="580"/>
            </a:xfrm>
            <a:prstGeom prst="rect">
              <a:avLst/>
            </a:prstGeom>
            <a:noFill/>
          </p:spPr>
          <p:txBody>
            <a:bodyPr wrap="square" rtlCol="0">
              <a:spAutoFit/>
            </a:bodyPr>
            <a:p>
              <a:r>
                <a:rPr lang="en-US" altLang="zh-CN"/>
                <a:t>1/1</a:t>
              </a:r>
              <a:endParaRPr lang="en-US" altLang="zh-CN"/>
            </a:p>
          </p:txBody>
        </p:sp>
        <p:cxnSp>
          <p:nvCxnSpPr>
            <p:cNvPr id="23" name="曲线连接符 22"/>
            <p:cNvCxnSpPr/>
            <p:nvPr/>
          </p:nvCxnSpPr>
          <p:spPr>
            <a:xfrm rot="16200000" flipH="1">
              <a:off x="901" y="6131"/>
              <a:ext cx="5" cy="637"/>
            </a:xfrm>
            <a:prstGeom prst="curvedConnector3">
              <a:avLst>
                <a:gd name="adj1" fmla="val -10180000"/>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24" name="文本框 23"/>
            <p:cNvSpPr txBox="1"/>
            <p:nvPr/>
          </p:nvSpPr>
          <p:spPr>
            <a:xfrm>
              <a:off x="495" y="5492"/>
              <a:ext cx="858" cy="580"/>
            </a:xfrm>
            <a:prstGeom prst="rect">
              <a:avLst/>
            </a:prstGeom>
            <a:noFill/>
          </p:spPr>
          <p:txBody>
            <a:bodyPr wrap="square" rtlCol="0">
              <a:spAutoFit/>
            </a:bodyPr>
            <a:p>
              <a:r>
                <a:rPr lang="en-US" altLang="zh-CN"/>
                <a:t>1/0</a:t>
              </a:r>
              <a:endParaRPr lang="en-US" altLang="zh-CN"/>
            </a:p>
          </p:txBody>
        </p:sp>
      </p:grpSp>
      <p:sp>
        <p:nvSpPr>
          <p:cNvPr id="26" name="文本框 25"/>
          <p:cNvSpPr txBox="1"/>
          <p:nvPr/>
        </p:nvSpPr>
        <p:spPr>
          <a:xfrm>
            <a:off x="151130" y="5568950"/>
            <a:ext cx="3865245" cy="368300"/>
          </a:xfrm>
          <a:prstGeom prst="rect">
            <a:avLst/>
          </a:prstGeom>
          <a:noFill/>
        </p:spPr>
        <p:txBody>
          <a:bodyPr wrap="square" rtlCol="0" anchor="t">
            <a:spAutoFit/>
          </a:bodyPr>
          <a:p>
            <a:r>
              <a:rPr lang="zh-CN" altLang="en-US">
                <a:sym typeface="+mn-ea"/>
              </a:rPr>
              <a:t>由状态图可知，电路具备</a:t>
            </a:r>
            <a:r>
              <a:rPr lang="zh-CN" altLang="en-US">
                <a:sym typeface="+mn-ea"/>
              </a:rPr>
              <a:t>自启动能力</a:t>
            </a:r>
            <a:endParaRPr lang="zh-CN" altLang="en-US">
              <a:sym typeface="+mn-ea"/>
            </a:endParaRPr>
          </a:p>
        </p:txBody>
      </p:sp>
      <p:pic>
        <p:nvPicPr>
          <p:cNvPr id="27" name="图片 26"/>
          <p:cNvPicPr>
            <a:picLocks noChangeAspect="1"/>
          </p:cNvPicPr>
          <p:nvPr/>
        </p:nvPicPr>
        <p:blipFill>
          <a:blip r:embed="rId4"/>
          <a:stretch>
            <a:fillRect/>
          </a:stretch>
        </p:blipFill>
        <p:spPr>
          <a:xfrm>
            <a:off x="4053205" y="4279900"/>
            <a:ext cx="4855845" cy="1787525"/>
          </a:xfrm>
          <a:prstGeom prst="rect">
            <a:avLst/>
          </a:prstGeom>
        </p:spPr>
      </p:pic>
      <p:sp>
        <p:nvSpPr>
          <p:cNvPr id="28" name="文本框 27"/>
          <p:cNvSpPr txBox="1"/>
          <p:nvPr/>
        </p:nvSpPr>
        <p:spPr>
          <a:xfrm>
            <a:off x="4053205" y="3741420"/>
            <a:ext cx="4593590" cy="368300"/>
          </a:xfrm>
          <a:prstGeom prst="rect">
            <a:avLst/>
          </a:prstGeom>
          <a:noFill/>
        </p:spPr>
        <p:txBody>
          <a:bodyPr wrap="square" rtlCol="0" anchor="t">
            <a:spAutoFit/>
          </a:bodyPr>
          <a:p>
            <a:r>
              <a:rPr lang="en-US" altLang="zh-CN">
                <a:sym typeface="+mn-ea"/>
              </a:rPr>
              <a:t>(9) </a:t>
            </a:r>
            <a:r>
              <a:rPr lang="zh-CN" altLang="en-US">
                <a:sym typeface="+mn-ea"/>
              </a:rPr>
              <a:t>逻辑</a:t>
            </a:r>
            <a:r>
              <a:rPr lang="zh-CN" altLang="en-US">
                <a:sym typeface="+mn-ea"/>
              </a:rPr>
              <a:t>电路图</a:t>
            </a:r>
            <a:endParaRPr lang="zh-CN" altLang="en-US">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left)">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left)">
                                      <p:cBhvr>
                                        <p:cTn id="23" dur="500"/>
                                        <p:tgtEl>
                                          <p:spTgt spid="27"/>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ipe(left)">
                                      <p:cBhvr>
                                        <p:cTn id="2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2" grpId="1"/>
      <p:bldP spid="13" grpId="1"/>
      <p:bldP spid="26" grpId="0"/>
      <p:bldP spid="26" grpId="1"/>
      <p:bldP spid="28" grpId="0"/>
      <p:bldP spid="28"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2"/>
          </p:nvPr>
        </p:nvSpPr>
        <p:spPr/>
        <p:txBody>
          <a:bodyPr/>
          <a:p>
            <a:r>
              <a:rPr lang="en-US" altLang="zh-CN">
                <a:sym typeface="+mn-ea"/>
              </a:rPr>
              <a:t>3 </a:t>
            </a:r>
            <a:r>
              <a:rPr lang="zh-CN" altLang="en-US">
                <a:sym typeface="+mn-ea"/>
              </a:rPr>
              <a:t>时序逻辑电路</a:t>
            </a:r>
            <a:r>
              <a:rPr lang="en-US" altLang="zh-CN">
                <a:sym typeface="+mn-ea"/>
              </a:rPr>
              <a:t>-</a:t>
            </a:r>
            <a:r>
              <a:rPr lang="zh-CN" altLang="en-US">
                <a:sym typeface="+mn-ea"/>
              </a:rPr>
              <a:t>设计题</a:t>
            </a:r>
            <a:endParaRPr lang="zh-CN" altLang="en-US"/>
          </a:p>
          <a:p>
            <a:endParaRPr lang="zh-CN" altLang="en-US"/>
          </a:p>
        </p:txBody>
      </p:sp>
      <p:pic>
        <p:nvPicPr>
          <p:cNvPr id="14" name="图片 13"/>
          <p:cNvPicPr>
            <a:picLocks noChangeAspect="1"/>
          </p:cNvPicPr>
          <p:nvPr/>
        </p:nvPicPr>
        <p:blipFill>
          <a:blip r:embed="rId1"/>
          <a:stretch>
            <a:fillRect/>
          </a:stretch>
        </p:blipFill>
        <p:spPr>
          <a:xfrm>
            <a:off x="334645" y="899160"/>
            <a:ext cx="8203565" cy="595630"/>
          </a:xfrm>
          <a:prstGeom prst="rect">
            <a:avLst/>
          </a:prstGeom>
        </p:spPr>
      </p:pic>
      <p:sp>
        <p:nvSpPr>
          <p:cNvPr id="8" name="Rectangle 21"/>
          <p:cNvSpPr>
            <a:spLocks noChangeArrowheads="1"/>
          </p:cNvSpPr>
          <p:nvPr/>
        </p:nvSpPr>
        <p:spPr bwMode="auto">
          <a:xfrm>
            <a:off x="350520" y="1570990"/>
            <a:ext cx="862076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p>
            <a:pPr marL="0" marR="0" lvl="0" indent="0" algn="l" defTabSz="914400" rtl="0" eaLnBrk="0" fontAlgn="base" latinLnBrk="0" hangingPunct="0">
              <a:lnSpc>
                <a:spcPct val="100000"/>
              </a:lnSpc>
              <a:spcBef>
                <a:spcPct val="0"/>
              </a:spcBef>
              <a:spcAft>
                <a:spcPct val="0"/>
              </a:spcAft>
              <a:buClrTx/>
              <a:buSzTx/>
              <a:buFontTx/>
              <a:buNone/>
            </a:pPr>
            <a:r>
              <a:rPr lang="zh-CN" altLang="en-US" sz="2400" b="1" dirty="0">
                <a:ln>
                  <a:noFill/>
                </a:ln>
                <a:solidFill>
                  <a:srgbClr val="6C0000"/>
                </a:solidFill>
                <a:effectLst/>
                <a:latin typeface="华文楷体" panose="02010600040101010101" pitchFamily="2" charset="-122"/>
                <a:ea typeface="华文楷体" panose="02010600040101010101" pitchFamily="2" charset="-122"/>
                <a:sym typeface="+mn-ea"/>
              </a:rPr>
              <a:t>设计（给定电路图，分析</a:t>
            </a:r>
            <a:r>
              <a:rPr lang="zh-CN" altLang="en-US" sz="2400" b="1" dirty="0">
                <a:ln>
                  <a:noFill/>
                </a:ln>
                <a:solidFill>
                  <a:srgbClr val="6C0000"/>
                </a:solidFill>
                <a:effectLst/>
                <a:latin typeface="华文楷体" panose="02010600040101010101" pitchFamily="2" charset="-122"/>
                <a:ea typeface="华文楷体" panose="02010600040101010101" pitchFamily="2" charset="-122"/>
                <a:sym typeface="+mn-ea"/>
              </a:rPr>
              <a:t>逻辑功能）</a:t>
            </a:r>
            <a:endParaRPr kumimoji="0" lang="en-US" altLang="zh-CN" sz="2400"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endParaRPr>
          </a:p>
        </p:txBody>
      </p:sp>
      <p:sp>
        <p:nvSpPr>
          <p:cNvPr id="11" name="矩形 10"/>
          <p:cNvSpPr/>
          <p:nvPr/>
        </p:nvSpPr>
        <p:spPr>
          <a:xfrm>
            <a:off x="206255" y="164137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pic>
        <p:nvPicPr>
          <p:cNvPr id="5" name="图片 4"/>
          <p:cNvPicPr>
            <a:picLocks noChangeAspect="1"/>
          </p:cNvPicPr>
          <p:nvPr/>
        </p:nvPicPr>
        <p:blipFill>
          <a:blip r:embed="rId2"/>
          <a:stretch>
            <a:fillRect/>
          </a:stretch>
        </p:blipFill>
        <p:spPr>
          <a:xfrm>
            <a:off x="1976755" y="2031365"/>
            <a:ext cx="5484495" cy="414464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2"/>
          </p:nvPr>
        </p:nvSpPr>
        <p:spPr/>
        <p:txBody>
          <a:bodyPr/>
          <a:p>
            <a:r>
              <a:rPr lang="en-US" altLang="zh-CN">
                <a:sym typeface="+mn-ea"/>
              </a:rPr>
              <a:t>3 </a:t>
            </a:r>
            <a:r>
              <a:rPr lang="zh-CN" altLang="en-US">
                <a:sym typeface="+mn-ea"/>
              </a:rPr>
              <a:t>时序逻辑电路</a:t>
            </a:r>
            <a:r>
              <a:rPr lang="en-US" altLang="zh-CN">
                <a:sym typeface="+mn-ea"/>
              </a:rPr>
              <a:t>-</a:t>
            </a:r>
            <a:r>
              <a:rPr lang="zh-CN" altLang="en-US">
                <a:sym typeface="+mn-ea"/>
              </a:rPr>
              <a:t>设计题</a:t>
            </a:r>
            <a:endParaRPr lang="zh-CN" altLang="en-US"/>
          </a:p>
          <a:p>
            <a:endParaRPr lang="zh-CN" altLang="en-US"/>
          </a:p>
        </p:txBody>
      </p:sp>
      <p:pic>
        <p:nvPicPr>
          <p:cNvPr id="14" name="图片 13"/>
          <p:cNvPicPr>
            <a:picLocks noChangeAspect="1"/>
          </p:cNvPicPr>
          <p:nvPr/>
        </p:nvPicPr>
        <p:blipFill>
          <a:blip r:embed="rId1"/>
          <a:stretch>
            <a:fillRect/>
          </a:stretch>
        </p:blipFill>
        <p:spPr>
          <a:xfrm>
            <a:off x="334645" y="899160"/>
            <a:ext cx="8203565" cy="595630"/>
          </a:xfrm>
          <a:prstGeom prst="rect">
            <a:avLst/>
          </a:prstGeom>
        </p:spPr>
      </p:pic>
      <p:sp>
        <p:nvSpPr>
          <p:cNvPr id="8" name="Rectangle 21"/>
          <p:cNvSpPr>
            <a:spLocks noChangeArrowheads="1"/>
          </p:cNvSpPr>
          <p:nvPr/>
        </p:nvSpPr>
        <p:spPr bwMode="auto">
          <a:xfrm>
            <a:off x="350520" y="1570990"/>
            <a:ext cx="862076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p>
            <a:pPr marL="0" marR="0" lvl="0" indent="0" algn="l" defTabSz="914400" rtl="0" eaLnBrk="0" fontAlgn="base" latinLnBrk="0" hangingPunct="0">
              <a:lnSpc>
                <a:spcPct val="100000"/>
              </a:lnSpc>
              <a:spcBef>
                <a:spcPct val="0"/>
              </a:spcBef>
              <a:spcAft>
                <a:spcPct val="0"/>
              </a:spcAft>
              <a:buClrTx/>
              <a:buSzTx/>
              <a:buFontTx/>
              <a:buNone/>
            </a:pPr>
            <a:r>
              <a:rPr lang="zh-CN" altLang="en-US" sz="2400" b="1" dirty="0">
                <a:ln>
                  <a:noFill/>
                </a:ln>
                <a:solidFill>
                  <a:srgbClr val="6C0000"/>
                </a:solidFill>
                <a:effectLst/>
                <a:latin typeface="华文楷体" panose="02010600040101010101" pitchFamily="2" charset="-122"/>
                <a:ea typeface="华文楷体" panose="02010600040101010101" pitchFamily="2" charset="-122"/>
                <a:sym typeface="+mn-ea"/>
              </a:rPr>
              <a:t>设计（给定电路图，</a:t>
            </a:r>
            <a:r>
              <a:rPr lang="zh-CN" altLang="en-US" sz="2400" b="1" dirty="0">
                <a:ln>
                  <a:noFill/>
                </a:ln>
                <a:solidFill>
                  <a:srgbClr val="6C0000"/>
                </a:solidFill>
                <a:effectLst/>
                <a:highlight>
                  <a:srgbClr val="FFFF00"/>
                </a:highlight>
                <a:latin typeface="华文楷体" panose="02010600040101010101" pitchFamily="2" charset="-122"/>
                <a:ea typeface="华文楷体" panose="02010600040101010101" pitchFamily="2" charset="-122"/>
                <a:sym typeface="+mn-ea"/>
              </a:rPr>
              <a:t>分析</a:t>
            </a:r>
            <a:r>
              <a:rPr lang="zh-CN" altLang="en-US" sz="2400" b="1" dirty="0">
                <a:ln>
                  <a:noFill/>
                </a:ln>
                <a:solidFill>
                  <a:srgbClr val="6C0000"/>
                </a:solidFill>
                <a:effectLst/>
                <a:latin typeface="华文楷体" panose="02010600040101010101" pitchFamily="2" charset="-122"/>
                <a:ea typeface="华文楷体" panose="02010600040101010101" pitchFamily="2" charset="-122"/>
                <a:sym typeface="+mn-ea"/>
              </a:rPr>
              <a:t>逻辑功能）</a:t>
            </a:r>
            <a:endParaRPr kumimoji="0" lang="en-US" altLang="zh-CN" sz="2400"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endParaRPr>
          </a:p>
        </p:txBody>
      </p:sp>
      <p:sp>
        <p:nvSpPr>
          <p:cNvPr id="11" name="矩形 10"/>
          <p:cNvSpPr/>
          <p:nvPr/>
        </p:nvSpPr>
        <p:spPr>
          <a:xfrm>
            <a:off x="206255" y="164137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3" name="文本框 2"/>
          <p:cNvSpPr txBox="1"/>
          <p:nvPr/>
        </p:nvSpPr>
        <p:spPr>
          <a:xfrm>
            <a:off x="495300" y="2154873"/>
            <a:ext cx="5080000" cy="337185"/>
          </a:xfrm>
          <a:prstGeom prst="rect">
            <a:avLst/>
          </a:prstGeom>
        </p:spPr>
        <p:txBody>
          <a:bodyPr>
            <a:spAutoFit/>
          </a:bodyPr>
          <a:p>
            <a:r>
              <a:rPr lang="en-US" altLang="zh-CN" sz="1600" b="1">
                <a:solidFill>
                  <a:srgbClr val="000000"/>
                </a:solidFill>
                <a:latin typeface="宋体" panose="02010600030101010101" pitchFamily="2" charset="-122"/>
                <a:ea typeface="宋体" panose="02010600030101010101" pitchFamily="2" charset="-122"/>
              </a:rPr>
              <a:t>Eg:</a:t>
            </a:r>
            <a:r>
              <a:rPr lang="zh-CN" altLang="en-US" sz="1600" b="1">
                <a:solidFill>
                  <a:srgbClr val="000000"/>
                </a:solidFill>
                <a:latin typeface="宋体" panose="02010600030101010101" pitchFamily="2" charset="-122"/>
                <a:ea typeface="宋体" panose="02010600030101010101" pitchFamily="2" charset="-122"/>
              </a:rPr>
              <a:t>同步时序逻辑电路的分析（</a:t>
            </a:r>
            <a:r>
              <a:rPr lang="zh-CN" altLang="en-US" sz="1600" b="1">
                <a:solidFill>
                  <a:srgbClr val="000000"/>
                </a:solidFill>
                <a:latin typeface="宋体" panose="02010600030101010101" pitchFamily="2" charset="-122"/>
                <a:ea typeface="宋体" panose="02010600030101010101" pitchFamily="2" charset="-122"/>
              </a:rPr>
              <a:t>无输入）</a:t>
            </a:r>
            <a:endParaRPr lang="zh-CN" altLang="en-US" sz="1600" b="1">
              <a:solidFill>
                <a:srgbClr val="000000"/>
              </a:solidFill>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2"/>
          <a:stretch>
            <a:fillRect/>
          </a:stretch>
        </p:blipFill>
        <p:spPr>
          <a:xfrm>
            <a:off x="659130" y="2492375"/>
            <a:ext cx="7727315" cy="391350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 name="组合 7"/>
          <p:cNvGrpSpPr/>
          <p:nvPr/>
        </p:nvGrpSpPr>
        <p:grpSpPr>
          <a:xfrm>
            <a:off x="762000" y="4785995"/>
            <a:ext cx="5989955" cy="1823720"/>
            <a:chOff x="1200" y="7537"/>
            <a:chExt cx="9433" cy="2872"/>
          </a:xfrm>
        </p:grpSpPr>
        <p:pic>
          <p:nvPicPr>
            <p:cNvPr id="6" name="图片 5"/>
            <p:cNvPicPr>
              <a:picLocks noChangeAspect="1"/>
            </p:cNvPicPr>
            <p:nvPr/>
          </p:nvPicPr>
          <p:blipFill>
            <a:blip r:embed="rId1"/>
            <a:srcRect t="47513" r="-244" b="20992"/>
            <a:stretch>
              <a:fillRect/>
            </a:stretch>
          </p:blipFill>
          <p:spPr>
            <a:xfrm>
              <a:off x="1200" y="7902"/>
              <a:ext cx="9433" cy="2507"/>
            </a:xfrm>
            <a:prstGeom prst="rect">
              <a:avLst/>
            </a:prstGeom>
          </p:spPr>
        </p:pic>
        <p:sp>
          <p:nvSpPr>
            <p:cNvPr id="13" name="文本框 12"/>
            <p:cNvSpPr txBox="1"/>
            <p:nvPr/>
          </p:nvSpPr>
          <p:spPr>
            <a:xfrm>
              <a:off x="1361" y="7537"/>
              <a:ext cx="9220" cy="531"/>
            </a:xfrm>
            <a:prstGeom prst="rect">
              <a:avLst/>
            </a:prstGeom>
          </p:spPr>
          <p:txBody>
            <a:bodyPr wrap="square">
              <a:spAutoFit/>
            </a:bodyPr>
            <a:p>
              <a:r>
                <a:rPr lang="zh-CN" altLang="en-US" sz="1600" b="1">
                  <a:solidFill>
                    <a:srgbClr val="6C0000"/>
                  </a:solidFill>
                  <a:latin typeface="宋体" panose="02010600030101010101" pitchFamily="2" charset="-122"/>
                  <a:ea typeface="宋体" panose="02010600030101010101" pitchFamily="2" charset="-122"/>
                </a:rPr>
                <a:t>第二步</a:t>
              </a:r>
              <a:r>
                <a:rPr lang="zh-CN" altLang="en-US" sz="1600">
                  <a:solidFill>
                    <a:srgbClr val="6C0000"/>
                  </a:solidFill>
                  <a:latin typeface="宋体" panose="02010600030101010101" pitchFamily="2" charset="-122"/>
                  <a:ea typeface="宋体" panose="02010600030101010101" pitchFamily="2" charset="-122"/>
                </a:rPr>
                <a:t>：列次态方程组（</a:t>
              </a:r>
              <a:r>
                <a:rPr lang="zh-CN" altLang="en-US" sz="1600">
                  <a:solidFill>
                    <a:srgbClr val="6C0000"/>
                  </a:solidFill>
                  <a:latin typeface="宋体" panose="02010600030101010101" pitchFamily="2" charset="-122"/>
                  <a:ea typeface="宋体" panose="02010600030101010101" pitchFamily="2" charset="-122"/>
                </a:rPr>
                <a:t>代数）或画出状态转移真值表</a:t>
              </a:r>
              <a:r>
                <a:rPr lang="en-US" altLang="zh-CN" sz="1600">
                  <a:solidFill>
                    <a:srgbClr val="6C0000"/>
                  </a:solidFill>
                  <a:latin typeface="宋体" panose="02010600030101010101" pitchFamily="2" charset="-122"/>
                  <a:ea typeface="宋体" panose="02010600030101010101" pitchFamily="2" charset="-122"/>
                </a:rPr>
                <a:t>(</a:t>
              </a:r>
              <a:r>
                <a:rPr lang="zh-CN" altLang="en-US" sz="1600">
                  <a:solidFill>
                    <a:srgbClr val="6C0000"/>
                  </a:solidFill>
                  <a:latin typeface="宋体" panose="02010600030101010101" pitchFamily="2" charset="-122"/>
                  <a:ea typeface="宋体" panose="02010600030101010101" pitchFamily="2" charset="-122"/>
                </a:rPr>
                <a:t>图表</a:t>
              </a:r>
              <a:r>
                <a:rPr lang="en-US" altLang="zh-CN" sz="1600">
                  <a:solidFill>
                    <a:srgbClr val="6C0000"/>
                  </a:solidFill>
                  <a:latin typeface="宋体" panose="02010600030101010101" pitchFamily="2" charset="-122"/>
                  <a:ea typeface="宋体" panose="02010600030101010101" pitchFamily="2" charset="-122"/>
                </a:rPr>
                <a:t>)</a:t>
              </a:r>
              <a:endParaRPr lang="en-US" altLang="zh-CN" sz="1600">
                <a:solidFill>
                  <a:srgbClr val="6C0000"/>
                </a:solidFill>
                <a:latin typeface="宋体" panose="02010600030101010101" pitchFamily="2" charset="-122"/>
                <a:ea typeface="宋体" panose="02010600030101010101" pitchFamily="2" charset="-122"/>
              </a:endParaRPr>
            </a:p>
          </p:txBody>
        </p:sp>
      </p:grpSp>
      <p:sp>
        <p:nvSpPr>
          <p:cNvPr id="2" name="文本占位符 1"/>
          <p:cNvSpPr>
            <a:spLocks noGrp="1"/>
          </p:cNvSpPr>
          <p:nvPr>
            <p:ph type="body" sz="quarter" idx="12"/>
          </p:nvPr>
        </p:nvSpPr>
        <p:spPr/>
        <p:txBody>
          <a:bodyPr/>
          <a:p>
            <a:r>
              <a:rPr lang="en-US" altLang="zh-CN">
                <a:sym typeface="+mn-ea"/>
              </a:rPr>
              <a:t>3 </a:t>
            </a:r>
            <a:r>
              <a:rPr lang="zh-CN" altLang="en-US">
                <a:sym typeface="+mn-ea"/>
              </a:rPr>
              <a:t>时序逻辑电路</a:t>
            </a:r>
            <a:r>
              <a:rPr lang="en-US" altLang="zh-CN">
                <a:sym typeface="+mn-ea"/>
              </a:rPr>
              <a:t>-</a:t>
            </a:r>
            <a:r>
              <a:rPr lang="zh-CN" altLang="en-US">
                <a:sym typeface="+mn-ea"/>
              </a:rPr>
              <a:t>设计题</a:t>
            </a:r>
            <a:endParaRPr lang="zh-CN" altLang="en-US"/>
          </a:p>
          <a:p>
            <a:endParaRPr lang="zh-CN" altLang="en-US"/>
          </a:p>
        </p:txBody>
      </p:sp>
      <p:pic>
        <p:nvPicPr>
          <p:cNvPr id="4" name="图片 3"/>
          <p:cNvPicPr>
            <a:picLocks noChangeAspect="1"/>
          </p:cNvPicPr>
          <p:nvPr/>
        </p:nvPicPr>
        <p:blipFill>
          <a:blip r:embed="rId2"/>
          <a:srcRect t="32744"/>
          <a:stretch>
            <a:fillRect/>
          </a:stretch>
        </p:blipFill>
        <p:spPr>
          <a:xfrm>
            <a:off x="495300" y="884555"/>
            <a:ext cx="7727315" cy="2632075"/>
          </a:xfrm>
          <a:prstGeom prst="rect">
            <a:avLst/>
          </a:prstGeom>
        </p:spPr>
      </p:pic>
      <p:grpSp>
        <p:nvGrpSpPr>
          <p:cNvPr id="3" name="组合 2"/>
          <p:cNvGrpSpPr/>
          <p:nvPr/>
        </p:nvGrpSpPr>
        <p:grpSpPr>
          <a:xfrm>
            <a:off x="327660" y="3260090"/>
            <a:ext cx="8351520" cy="1525905"/>
            <a:chOff x="516" y="5134"/>
            <a:chExt cx="13152" cy="2403"/>
          </a:xfrm>
        </p:grpSpPr>
        <p:pic>
          <p:nvPicPr>
            <p:cNvPr id="5" name="图片 4"/>
            <p:cNvPicPr>
              <a:picLocks noChangeAspect="1"/>
            </p:cNvPicPr>
            <p:nvPr/>
          </p:nvPicPr>
          <p:blipFill>
            <a:blip r:embed="rId1"/>
            <a:srcRect r="57917" b="86332"/>
            <a:stretch>
              <a:fillRect/>
            </a:stretch>
          </p:blipFill>
          <p:spPr>
            <a:xfrm>
              <a:off x="9902" y="5190"/>
              <a:ext cx="3767" cy="1035"/>
            </a:xfrm>
            <a:prstGeom prst="rect">
              <a:avLst/>
            </a:prstGeom>
          </p:spPr>
        </p:pic>
        <p:pic>
          <p:nvPicPr>
            <p:cNvPr id="7" name="图片 6"/>
            <p:cNvPicPr>
              <a:picLocks noChangeAspect="1"/>
            </p:cNvPicPr>
            <p:nvPr/>
          </p:nvPicPr>
          <p:blipFill>
            <a:blip r:embed="rId1"/>
            <a:srcRect t="19472" r="8661" b="54196"/>
            <a:stretch>
              <a:fillRect/>
            </a:stretch>
          </p:blipFill>
          <p:spPr>
            <a:xfrm>
              <a:off x="516" y="5441"/>
              <a:ext cx="8595" cy="2096"/>
            </a:xfrm>
            <a:prstGeom prst="rect">
              <a:avLst/>
            </a:prstGeom>
          </p:spPr>
        </p:pic>
        <p:sp>
          <p:nvSpPr>
            <p:cNvPr id="10" name="文本框 9"/>
            <p:cNvSpPr txBox="1"/>
            <p:nvPr/>
          </p:nvSpPr>
          <p:spPr>
            <a:xfrm>
              <a:off x="1361" y="5134"/>
              <a:ext cx="8000" cy="531"/>
            </a:xfrm>
            <a:prstGeom prst="rect">
              <a:avLst/>
            </a:prstGeom>
          </p:spPr>
          <p:txBody>
            <a:bodyPr>
              <a:spAutoFit/>
            </a:bodyPr>
            <a:p>
              <a:r>
                <a:rPr lang="zh-CN" altLang="en-US" sz="1600" b="1">
                  <a:solidFill>
                    <a:srgbClr val="6C0000"/>
                  </a:solidFill>
                  <a:latin typeface="宋体" panose="02010600030101010101" pitchFamily="2" charset="-122"/>
                  <a:ea typeface="宋体" panose="02010600030101010101" pitchFamily="2" charset="-122"/>
                </a:rPr>
                <a:t>第一步</a:t>
              </a:r>
              <a:r>
                <a:rPr lang="zh-CN" altLang="en-US" sz="1600">
                  <a:solidFill>
                    <a:srgbClr val="6C0000"/>
                  </a:solidFill>
                  <a:latin typeface="宋体" panose="02010600030101010101" pitchFamily="2" charset="-122"/>
                  <a:ea typeface="宋体" panose="02010600030101010101" pitchFamily="2" charset="-122"/>
                </a:rPr>
                <a:t>：写出</a:t>
              </a:r>
              <a:r>
                <a:rPr lang="zh-CN" altLang="en-US" sz="1600">
                  <a:solidFill>
                    <a:srgbClr val="6C0000"/>
                  </a:solidFill>
                  <a:latin typeface="宋体" panose="02010600030101010101" pitchFamily="2" charset="-122"/>
                  <a:ea typeface="宋体" panose="02010600030101010101" pitchFamily="2" charset="-122"/>
                  <a:sym typeface="+mn-ea"/>
                </a:rPr>
                <a:t>激励</a:t>
              </a:r>
              <a:r>
                <a:rPr lang="zh-CN" altLang="en-US" sz="1600">
                  <a:solidFill>
                    <a:srgbClr val="6C0000"/>
                  </a:solidFill>
                  <a:latin typeface="宋体" panose="02010600030101010101" pitchFamily="2" charset="-122"/>
                  <a:ea typeface="宋体" panose="02010600030101010101" pitchFamily="2" charset="-122"/>
                </a:rPr>
                <a:t>函数和</a:t>
              </a:r>
              <a:r>
                <a:rPr lang="zh-CN" altLang="en-US" sz="1600">
                  <a:solidFill>
                    <a:srgbClr val="6C0000"/>
                  </a:solidFill>
                  <a:latin typeface="宋体" panose="02010600030101010101" pitchFamily="2" charset="-122"/>
                  <a:ea typeface="宋体" panose="02010600030101010101" pitchFamily="2" charset="-122"/>
                  <a:sym typeface="+mn-ea"/>
                </a:rPr>
                <a:t>输出</a:t>
              </a:r>
              <a:r>
                <a:rPr lang="zh-CN" altLang="en-US" sz="1600">
                  <a:solidFill>
                    <a:srgbClr val="6C0000"/>
                  </a:solidFill>
                  <a:latin typeface="宋体" panose="02010600030101010101" pitchFamily="2" charset="-122"/>
                  <a:ea typeface="宋体" panose="02010600030101010101" pitchFamily="2" charset="-122"/>
                </a:rPr>
                <a:t>函数表达式</a:t>
              </a:r>
              <a:endParaRPr lang="zh-CN" altLang="en-US" sz="1600">
                <a:solidFill>
                  <a:srgbClr val="6C0000"/>
                </a:solidFill>
                <a:latin typeface="宋体" panose="02010600030101010101" pitchFamily="2" charset="-122"/>
                <a:ea typeface="宋体" panose="02010600030101010101" pitchFamily="2" charset="-122"/>
              </a:endParaRPr>
            </a:p>
          </p:txBody>
        </p:sp>
      </p:grpSp>
      <p:sp>
        <p:nvSpPr>
          <p:cNvPr id="12" name="文本框 11"/>
          <p:cNvSpPr txBox="1"/>
          <p:nvPr/>
        </p:nvSpPr>
        <p:spPr>
          <a:xfrm>
            <a:off x="0" y="5659120"/>
            <a:ext cx="1788160" cy="953135"/>
          </a:xfrm>
          <a:prstGeom prst="rect">
            <a:avLst/>
          </a:prstGeom>
          <a:noFill/>
        </p:spPr>
        <p:txBody>
          <a:bodyPr wrap="square" rtlCol="0">
            <a:spAutoFit/>
          </a:bodyPr>
          <a:p>
            <a:r>
              <a:rPr lang="zh-CN" altLang="en-US" sz="1400"/>
              <a:t>代数法列状态方程组；</a:t>
            </a:r>
            <a:endParaRPr lang="zh-CN" altLang="en-US" sz="1400"/>
          </a:p>
          <a:p>
            <a:r>
              <a:rPr lang="zh-CN" altLang="en-US" sz="1400"/>
              <a:t>图表法列状态转移真值表（输入，现态，驱动，次态）</a:t>
            </a:r>
            <a:endParaRPr lang="zh-CN" altLang="en-US" sz="1400"/>
          </a:p>
        </p:txBody>
      </p:sp>
      <p:pic>
        <p:nvPicPr>
          <p:cNvPr id="9" name="图片 8"/>
          <p:cNvPicPr>
            <a:picLocks noChangeAspect="1"/>
          </p:cNvPicPr>
          <p:nvPr/>
        </p:nvPicPr>
        <p:blipFill>
          <a:blip r:embed="rId1"/>
          <a:srcRect t="82349" r="25112" b="465"/>
          <a:stretch>
            <a:fillRect/>
          </a:stretch>
        </p:blipFill>
        <p:spPr>
          <a:xfrm>
            <a:off x="4511675" y="5652770"/>
            <a:ext cx="4474845" cy="8686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2"/>
          </p:nvPr>
        </p:nvSpPr>
        <p:spPr/>
        <p:txBody>
          <a:bodyPr/>
          <a:p>
            <a:r>
              <a:rPr lang="en-US" altLang="zh-CN">
                <a:sym typeface="+mn-ea"/>
              </a:rPr>
              <a:t>3 </a:t>
            </a:r>
            <a:r>
              <a:rPr lang="zh-CN" altLang="en-US">
                <a:sym typeface="+mn-ea"/>
              </a:rPr>
              <a:t>时序逻辑电路</a:t>
            </a:r>
            <a:r>
              <a:rPr lang="en-US" altLang="zh-CN">
                <a:sym typeface="+mn-ea"/>
              </a:rPr>
              <a:t>-</a:t>
            </a:r>
            <a:r>
              <a:rPr lang="zh-CN" altLang="en-US">
                <a:sym typeface="+mn-ea"/>
              </a:rPr>
              <a:t>设计题</a:t>
            </a:r>
            <a:endParaRPr lang="zh-CN" altLang="en-US"/>
          </a:p>
          <a:p>
            <a:endParaRPr lang="zh-CN" altLang="en-US"/>
          </a:p>
        </p:txBody>
      </p:sp>
      <p:sp>
        <p:nvSpPr>
          <p:cNvPr id="8" name="文本框 7"/>
          <p:cNvSpPr txBox="1"/>
          <p:nvPr/>
        </p:nvSpPr>
        <p:spPr>
          <a:xfrm>
            <a:off x="5807710" y="2763520"/>
            <a:ext cx="2739390" cy="2985135"/>
          </a:xfrm>
          <a:prstGeom prst="rect">
            <a:avLst/>
          </a:prstGeom>
        </p:spPr>
        <p:txBody>
          <a:bodyPr>
            <a:noAutofit/>
          </a:bodyPr>
          <a:p>
            <a:pPr marL="0" indent="0"/>
            <a:r>
              <a:rPr lang="zh-CN" altLang="en-US" sz="1600">
                <a:solidFill>
                  <a:schemeClr val="tx1"/>
                </a:solidFill>
                <a:latin typeface="-apple-system"/>
                <a:ea typeface="-apple-system"/>
                <a:sym typeface="+mn-ea"/>
              </a:rPr>
              <a:t>电路没有输入。</a:t>
            </a:r>
            <a:endParaRPr lang="zh-CN" altLang="en-US" sz="1600" b="0" i="0">
              <a:solidFill>
                <a:schemeClr val="tx1"/>
              </a:solidFill>
              <a:latin typeface="-apple-system"/>
              <a:ea typeface="-apple-system"/>
            </a:endParaRPr>
          </a:p>
          <a:p>
            <a:pPr marL="0" indent="0"/>
            <a:r>
              <a:rPr lang="zh-CN" altLang="en-US" sz="1600">
                <a:solidFill>
                  <a:schemeClr val="tx1"/>
                </a:solidFill>
                <a:latin typeface="-apple-system"/>
                <a:ea typeface="-apple-system"/>
                <a:sym typeface="+mn-ea"/>
              </a:rPr>
              <a:t>黄色循环为主循环，</a:t>
            </a:r>
            <a:r>
              <a:rPr lang="en-US" altLang="zh-CN" sz="1600">
                <a:solidFill>
                  <a:schemeClr val="tx1"/>
                </a:solidFill>
                <a:latin typeface="-apple-system"/>
                <a:ea typeface="-apple-system"/>
                <a:sym typeface="+mn-ea"/>
              </a:rPr>
              <a:t>111</a:t>
            </a:r>
            <a:r>
              <a:rPr lang="zh-CN" altLang="en-US" sz="1600">
                <a:solidFill>
                  <a:schemeClr val="tx1"/>
                </a:solidFill>
                <a:latin typeface="-apple-system"/>
                <a:ea typeface="-apple-system"/>
                <a:sym typeface="+mn-ea"/>
              </a:rPr>
              <a:t>为游离态，偏离态，不在主循环内。</a:t>
            </a:r>
            <a:endParaRPr lang="zh-CN" altLang="en-US" sz="1600">
              <a:solidFill>
                <a:schemeClr val="tx1"/>
              </a:solidFill>
              <a:latin typeface="-apple-system"/>
              <a:ea typeface="-apple-system"/>
              <a:sym typeface="+mn-ea"/>
            </a:endParaRPr>
          </a:p>
          <a:p>
            <a:pPr marL="0" indent="0"/>
            <a:r>
              <a:rPr lang="zh-CN" altLang="en-US" sz="1600">
                <a:solidFill>
                  <a:schemeClr val="tx1"/>
                </a:solidFill>
                <a:latin typeface="-apple-system"/>
                <a:ea typeface="-apple-system"/>
                <a:sym typeface="+mn-ea"/>
              </a:rPr>
              <a:t>由上述图表分析可知，电路可以由非工作状态进入工作状态。此电路为一个具有自启动能力的同步七进制加法计数器。</a:t>
            </a:r>
            <a:endParaRPr lang="zh-CN" altLang="en-US" sz="1600" b="0" i="0">
              <a:solidFill>
                <a:schemeClr val="tx1"/>
              </a:solidFill>
              <a:latin typeface="-apple-system"/>
              <a:ea typeface="-apple-system"/>
              <a:sym typeface="+mn-ea"/>
            </a:endParaRPr>
          </a:p>
        </p:txBody>
      </p:sp>
      <p:grpSp>
        <p:nvGrpSpPr>
          <p:cNvPr id="11" name="组合 10"/>
          <p:cNvGrpSpPr/>
          <p:nvPr/>
        </p:nvGrpSpPr>
        <p:grpSpPr>
          <a:xfrm>
            <a:off x="280035" y="1170940"/>
            <a:ext cx="4922520" cy="2790825"/>
            <a:chOff x="441" y="1844"/>
            <a:chExt cx="7752" cy="4395"/>
          </a:xfrm>
        </p:grpSpPr>
        <p:pic>
          <p:nvPicPr>
            <p:cNvPr id="3" name="图片 2"/>
            <p:cNvPicPr>
              <a:picLocks noChangeAspect="1"/>
            </p:cNvPicPr>
            <p:nvPr/>
          </p:nvPicPr>
          <p:blipFill>
            <a:blip r:embed="rId1"/>
            <a:stretch>
              <a:fillRect/>
            </a:stretch>
          </p:blipFill>
          <p:spPr>
            <a:xfrm>
              <a:off x="441" y="1844"/>
              <a:ext cx="7606" cy="4395"/>
            </a:xfrm>
            <a:prstGeom prst="rect">
              <a:avLst/>
            </a:prstGeom>
          </p:spPr>
        </p:pic>
        <p:sp>
          <p:nvSpPr>
            <p:cNvPr id="10" name="文本框 9"/>
            <p:cNvSpPr txBox="1"/>
            <p:nvPr/>
          </p:nvSpPr>
          <p:spPr>
            <a:xfrm>
              <a:off x="3439" y="2036"/>
              <a:ext cx="4754" cy="483"/>
            </a:xfrm>
            <a:prstGeom prst="rect">
              <a:avLst/>
            </a:prstGeom>
            <a:noFill/>
          </p:spPr>
          <p:txBody>
            <a:bodyPr wrap="square" rtlCol="0">
              <a:spAutoFit/>
            </a:bodyPr>
            <a:p>
              <a:r>
                <a:rPr lang="zh-CN" altLang="en-US" sz="1400">
                  <a:solidFill>
                    <a:srgbClr val="FF0000"/>
                  </a:solidFill>
                </a:rPr>
                <a:t>现态</a:t>
              </a:r>
              <a:r>
                <a:rPr lang="en-US" altLang="zh-CN" sz="1400">
                  <a:solidFill>
                    <a:srgbClr val="FF0000"/>
                  </a:solidFill>
                </a:rPr>
                <a:t>                    </a:t>
              </a:r>
              <a:r>
                <a:rPr lang="zh-CN" altLang="en-US" sz="1400">
                  <a:solidFill>
                    <a:srgbClr val="FF0000"/>
                  </a:solidFill>
                </a:rPr>
                <a:t>次态</a:t>
              </a:r>
              <a:r>
                <a:rPr lang="en-US" altLang="zh-CN" sz="1400">
                  <a:solidFill>
                    <a:srgbClr val="FF0000"/>
                  </a:solidFill>
                </a:rPr>
                <a:t>                   </a:t>
              </a:r>
              <a:r>
                <a:rPr lang="zh-CN" altLang="en-US" sz="1400">
                  <a:solidFill>
                    <a:srgbClr val="FF0000"/>
                  </a:solidFill>
                </a:rPr>
                <a:t>输出</a:t>
              </a:r>
              <a:endParaRPr lang="zh-CN" altLang="en-US" sz="1400">
                <a:solidFill>
                  <a:srgbClr val="FF0000"/>
                </a:solidFill>
              </a:endParaRPr>
            </a:p>
          </p:txBody>
        </p:sp>
      </p:grpSp>
      <p:pic>
        <p:nvPicPr>
          <p:cNvPr id="12" name="图片 11"/>
          <p:cNvPicPr>
            <a:picLocks noChangeAspect="1"/>
          </p:cNvPicPr>
          <p:nvPr/>
        </p:nvPicPr>
        <p:blipFill>
          <a:blip r:embed="rId2"/>
          <a:stretch>
            <a:fillRect/>
          </a:stretch>
        </p:blipFill>
        <p:spPr>
          <a:xfrm>
            <a:off x="426085" y="3989705"/>
            <a:ext cx="4683125" cy="2747010"/>
          </a:xfrm>
          <a:prstGeom prst="rect">
            <a:avLst/>
          </a:prstGeom>
        </p:spPr>
      </p:pic>
      <p:sp>
        <p:nvSpPr>
          <p:cNvPr id="13" name="文本框 12"/>
          <p:cNvSpPr txBox="1"/>
          <p:nvPr/>
        </p:nvSpPr>
        <p:spPr>
          <a:xfrm>
            <a:off x="365760" y="833438"/>
            <a:ext cx="5080000" cy="337185"/>
          </a:xfrm>
          <a:prstGeom prst="rect">
            <a:avLst/>
          </a:prstGeom>
        </p:spPr>
        <p:txBody>
          <a:bodyPr>
            <a:spAutoFit/>
          </a:bodyPr>
          <a:p>
            <a:r>
              <a:rPr lang="zh-CN" altLang="en-US" sz="1600" b="1">
                <a:solidFill>
                  <a:srgbClr val="6C0000"/>
                </a:solidFill>
                <a:latin typeface="宋体" panose="02010600030101010101" pitchFamily="2" charset="-122"/>
                <a:ea typeface="宋体" panose="02010600030101010101" pitchFamily="2" charset="-122"/>
              </a:rPr>
              <a:t>第三步</a:t>
            </a:r>
            <a:r>
              <a:rPr lang="zh-CN" altLang="en-US" sz="1600">
                <a:solidFill>
                  <a:srgbClr val="6C0000"/>
                </a:solidFill>
                <a:latin typeface="宋体" panose="02010600030101010101" pitchFamily="2" charset="-122"/>
                <a:ea typeface="宋体" panose="02010600030101010101" pitchFamily="2" charset="-122"/>
              </a:rPr>
              <a:t>：作出状态表和状态图，并分析自启动</a:t>
            </a:r>
            <a:r>
              <a:rPr lang="zh-CN" altLang="en-US" sz="1600">
                <a:solidFill>
                  <a:srgbClr val="6C0000"/>
                </a:solidFill>
                <a:latin typeface="宋体" panose="02010600030101010101" pitchFamily="2" charset="-122"/>
                <a:ea typeface="宋体" panose="02010600030101010101" pitchFamily="2" charset="-122"/>
              </a:rPr>
              <a:t>能力。</a:t>
            </a:r>
            <a:endParaRPr lang="zh-CN" altLang="en-US" sz="1600">
              <a:solidFill>
                <a:srgbClr val="6C0000"/>
              </a:solidFill>
              <a:latin typeface="宋体" panose="02010600030101010101" pitchFamily="2" charset="-122"/>
              <a:ea typeface="宋体" panose="02010600030101010101" pitchFamily="2" charset="-122"/>
            </a:endParaRPr>
          </a:p>
        </p:txBody>
      </p:sp>
      <p:sp>
        <p:nvSpPr>
          <p:cNvPr id="14" name="文本框 13"/>
          <p:cNvSpPr txBox="1"/>
          <p:nvPr/>
        </p:nvSpPr>
        <p:spPr>
          <a:xfrm>
            <a:off x="5749290" y="1439545"/>
            <a:ext cx="2579370" cy="829945"/>
          </a:xfrm>
          <a:prstGeom prst="rect">
            <a:avLst/>
          </a:prstGeom>
          <a:noFill/>
        </p:spPr>
        <p:txBody>
          <a:bodyPr wrap="square" rtlCol="0" anchor="t">
            <a:spAutoFit/>
          </a:bodyPr>
          <a:p>
            <a:r>
              <a:rPr lang="zh-CN" altLang="en-US" sz="1600">
                <a:solidFill>
                  <a:srgbClr val="FF0000"/>
                </a:solidFill>
                <a:latin typeface="-apple-system"/>
                <a:ea typeface="-apple-system"/>
                <a:sym typeface="+mn-ea"/>
              </a:rPr>
              <a:t>含有能回到主循环的偏离态的电路称为具有自启能力的时序逻辑电路。</a:t>
            </a:r>
            <a:endParaRPr lang="zh-CN" altLang="en-US" sz="1600">
              <a:solidFill>
                <a:srgbClr val="FF0000"/>
              </a:solidFill>
              <a:latin typeface="-apple-system"/>
              <a:ea typeface="-apple-system"/>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8"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8" grpId="0"/>
      <p:bldP spid="8"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2"/>
          </p:nvPr>
        </p:nvSpPr>
        <p:spPr/>
        <p:txBody>
          <a:bodyPr/>
          <a:p>
            <a:r>
              <a:rPr lang="en-US" altLang="zh-CN">
                <a:sym typeface="+mn-ea"/>
              </a:rPr>
              <a:t>3 </a:t>
            </a:r>
            <a:r>
              <a:rPr lang="zh-CN" altLang="en-US">
                <a:sym typeface="+mn-ea"/>
              </a:rPr>
              <a:t>时序逻辑电路</a:t>
            </a:r>
            <a:r>
              <a:rPr lang="en-US" altLang="zh-CN">
                <a:sym typeface="+mn-ea"/>
              </a:rPr>
              <a:t>-</a:t>
            </a:r>
            <a:r>
              <a:rPr lang="zh-CN" altLang="en-US">
                <a:sym typeface="+mn-ea"/>
              </a:rPr>
              <a:t>设计题</a:t>
            </a:r>
            <a:endParaRPr lang="zh-CN" altLang="en-US"/>
          </a:p>
          <a:p>
            <a:endParaRPr lang="zh-CN" altLang="en-US"/>
          </a:p>
        </p:txBody>
      </p:sp>
      <p:sp>
        <p:nvSpPr>
          <p:cNvPr id="8" name="文本框 7"/>
          <p:cNvSpPr txBox="1"/>
          <p:nvPr/>
        </p:nvSpPr>
        <p:spPr>
          <a:xfrm>
            <a:off x="1226820" y="7021830"/>
            <a:ext cx="5728335" cy="1339850"/>
          </a:xfrm>
          <a:prstGeom prst="rect">
            <a:avLst/>
          </a:prstGeom>
        </p:spPr>
        <p:txBody>
          <a:bodyPr>
            <a:noAutofit/>
          </a:bodyPr>
          <a:p>
            <a:pPr marL="0" indent="0"/>
            <a:endParaRPr lang="zh-CN" altLang="en-US" sz="1600" b="0" i="0">
              <a:solidFill>
                <a:srgbClr val="FF0000"/>
              </a:solidFill>
              <a:latin typeface="-apple-system"/>
              <a:ea typeface="-apple-system"/>
            </a:endParaRPr>
          </a:p>
        </p:txBody>
      </p:sp>
      <p:grpSp>
        <p:nvGrpSpPr>
          <p:cNvPr id="3" name="组合 2"/>
          <p:cNvGrpSpPr/>
          <p:nvPr/>
        </p:nvGrpSpPr>
        <p:grpSpPr>
          <a:xfrm>
            <a:off x="306070" y="940435"/>
            <a:ext cx="7569200" cy="4630420"/>
            <a:chOff x="482" y="1481"/>
            <a:chExt cx="11920" cy="7292"/>
          </a:xfrm>
        </p:grpSpPr>
        <p:pic>
          <p:nvPicPr>
            <p:cNvPr id="6" name="图片 5"/>
            <p:cNvPicPr>
              <a:picLocks noChangeAspect="1"/>
            </p:cNvPicPr>
            <p:nvPr/>
          </p:nvPicPr>
          <p:blipFill>
            <a:blip r:embed="rId1"/>
            <a:stretch>
              <a:fillRect/>
            </a:stretch>
          </p:blipFill>
          <p:spPr>
            <a:xfrm>
              <a:off x="482" y="2197"/>
              <a:ext cx="11921" cy="6577"/>
            </a:xfrm>
            <a:prstGeom prst="rect">
              <a:avLst/>
            </a:prstGeom>
          </p:spPr>
        </p:pic>
        <p:sp>
          <p:nvSpPr>
            <p:cNvPr id="9" name="文本框 8"/>
            <p:cNvSpPr txBox="1"/>
            <p:nvPr/>
          </p:nvSpPr>
          <p:spPr>
            <a:xfrm>
              <a:off x="658" y="1481"/>
              <a:ext cx="8000" cy="531"/>
            </a:xfrm>
            <a:prstGeom prst="rect">
              <a:avLst/>
            </a:prstGeom>
          </p:spPr>
          <p:txBody>
            <a:bodyPr>
              <a:spAutoFit/>
            </a:bodyPr>
            <a:p>
              <a:r>
                <a:rPr lang="zh-CN" altLang="en-US" sz="1600" b="1">
                  <a:solidFill>
                    <a:srgbClr val="6C0000"/>
                  </a:solidFill>
                  <a:latin typeface="宋体" panose="02010600030101010101" pitchFamily="2" charset="-122"/>
                  <a:ea typeface="宋体" panose="02010600030101010101" pitchFamily="2" charset="-122"/>
                </a:rPr>
                <a:t>第四步</a:t>
              </a:r>
              <a:r>
                <a:rPr lang="zh-CN" altLang="en-US" sz="1600">
                  <a:solidFill>
                    <a:srgbClr val="6C0000"/>
                  </a:solidFill>
                  <a:latin typeface="宋体" panose="02010600030101010101" pitchFamily="2" charset="-122"/>
                  <a:ea typeface="宋体" panose="02010600030101010101" pitchFamily="2" charset="-122"/>
                </a:rPr>
                <a:t>：用时间图和文字描述电路和逻辑功能</a:t>
              </a:r>
              <a:endParaRPr lang="zh-CN" altLang="en-US" sz="1600">
                <a:solidFill>
                  <a:srgbClr val="6C0000"/>
                </a:solidFill>
                <a:latin typeface="宋体" panose="02010600030101010101" pitchFamily="2" charset="-122"/>
                <a:ea typeface="宋体" panose="02010600030101010101" pitchFamily="2" charset="-122"/>
              </a:endParaRPr>
            </a:p>
          </p:txBody>
        </p:sp>
      </p:grpSp>
      <p:sp>
        <p:nvSpPr>
          <p:cNvPr id="10" name="文本框 9"/>
          <p:cNvSpPr txBox="1"/>
          <p:nvPr/>
        </p:nvSpPr>
        <p:spPr>
          <a:xfrm>
            <a:off x="975360" y="5774690"/>
            <a:ext cx="6468745" cy="889000"/>
          </a:xfrm>
          <a:prstGeom prst="rect">
            <a:avLst/>
          </a:prstGeom>
        </p:spPr>
        <p:txBody>
          <a:bodyPr>
            <a:noAutofit/>
          </a:bodyPr>
          <a:p>
            <a:pPr marL="0" indent="0"/>
            <a:r>
              <a:rPr lang="zh-CN" altLang="en-US" sz="1600" b="0" i="0">
                <a:solidFill>
                  <a:schemeClr val="tx1"/>
                </a:solidFill>
                <a:latin typeface="-apple-system"/>
                <a:ea typeface="-apple-system"/>
              </a:rPr>
              <a:t>时钟脉冲控制状态从</a:t>
            </a:r>
            <a:r>
              <a:rPr lang="en-US" altLang="zh-CN" sz="1600" b="0" i="0">
                <a:solidFill>
                  <a:schemeClr val="tx1"/>
                </a:solidFill>
                <a:latin typeface="-apple-system"/>
                <a:ea typeface="-apple-system"/>
              </a:rPr>
              <a:t> 000 − 001 − 010 − 011 − 100 − 101 - 110 - 000</a:t>
            </a:r>
            <a:r>
              <a:rPr lang="zh-CN" altLang="en-US" sz="1600" b="0" i="0">
                <a:solidFill>
                  <a:schemeClr val="tx1"/>
                </a:solidFill>
                <a:latin typeface="-apple-system"/>
                <a:ea typeface="-apple-system"/>
              </a:rPr>
              <a:t>，循环变换，逢七进一，可知，该电路是一个同步的</a:t>
            </a:r>
            <a:r>
              <a:rPr lang="zh-CN" altLang="en-US" sz="1600" b="0" i="0">
                <a:solidFill>
                  <a:schemeClr val="tx1"/>
                </a:solidFill>
                <a:latin typeface="-apple-system"/>
                <a:ea typeface="-apple-system"/>
              </a:rPr>
              <a:t>七进制计数器</a:t>
            </a:r>
            <a:endParaRPr lang="zh-CN" altLang="en-US" sz="1600" b="0" i="0">
              <a:solidFill>
                <a:schemeClr val="tx1"/>
              </a:solidFill>
              <a:latin typeface="-apple-system"/>
              <a:ea typeface="-apple-system"/>
            </a:endParaRPr>
          </a:p>
          <a:p>
            <a:pPr marL="0" indent="0"/>
            <a:endParaRPr lang="zh-CN" altLang="en-US" sz="1600" b="0" i="0">
              <a:solidFill>
                <a:srgbClr val="FF0000"/>
              </a:solidFill>
              <a:latin typeface="-apple-system"/>
              <a:ea typeface="-apple-syste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2"/>
          </p:nvPr>
        </p:nvSpPr>
        <p:spPr/>
        <p:txBody>
          <a:bodyPr/>
          <a:p>
            <a:r>
              <a:rPr lang="en-US" altLang="zh-CN">
                <a:sym typeface="+mn-ea"/>
              </a:rPr>
              <a:t>3 </a:t>
            </a:r>
            <a:r>
              <a:rPr lang="zh-CN" altLang="en-US">
                <a:sym typeface="+mn-ea"/>
              </a:rPr>
              <a:t>时序逻辑电路</a:t>
            </a:r>
            <a:r>
              <a:rPr lang="en-US" altLang="zh-CN">
                <a:sym typeface="+mn-ea"/>
              </a:rPr>
              <a:t>-</a:t>
            </a:r>
            <a:r>
              <a:rPr lang="zh-CN" altLang="en-US">
                <a:sym typeface="+mn-ea"/>
              </a:rPr>
              <a:t>设计题</a:t>
            </a:r>
            <a:endParaRPr lang="zh-CN" altLang="en-US"/>
          </a:p>
          <a:p>
            <a:endParaRPr lang="zh-CN" altLang="en-US"/>
          </a:p>
        </p:txBody>
      </p:sp>
      <p:pic>
        <p:nvPicPr>
          <p:cNvPr id="14" name="图片 13"/>
          <p:cNvPicPr>
            <a:picLocks noChangeAspect="1"/>
          </p:cNvPicPr>
          <p:nvPr/>
        </p:nvPicPr>
        <p:blipFill>
          <a:blip r:embed="rId1"/>
          <a:stretch>
            <a:fillRect/>
          </a:stretch>
        </p:blipFill>
        <p:spPr>
          <a:xfrm>
            <a:off x="334645" y="899160"/>
            <a:ext cx="8203565" cy="595630"/>
          </a:xfrm>
          <a:prstGeom prst="rect">
            <a:avLst/>
          </a:prstGeom>
        </p:spPr>
      </p:pic>
      <p:sp>
        <p:nvSpPr>
          <p:cNvPr id="8" name="Rectangle 21"/>
          <p:cNvSpPr>
            <a:spLocks noChangeArrowheads="1"/>
          </p:cNvSpPr>
          <p:nvPr/>
        </p:nvSpPr>
        <p:spPr bwMode="auto">
          <a:xfrm>
            <a:off x="350520" y="1570990"/>
            <a:ext cx="862076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p>
            <a:pPr marL="0" marR="0" lvl="0" indent="0" algn="l" defTabSz="914400" rtl="0" eaLnBrk="0" fontAlgn="base" latinLnBrk="0" hangingPunct="0">
              <a:lnSpc>
                <a:spcPct val="100000"/>
              </a:lnSpc>
              <a:spcBef>
                <a:spcPct val="0"/>
              </a:spcBef>
              <a:spcAft>
                <a:spcPct val="0"/>
              </a:spcAft>
              <a:buClrTx/>
              <a:buSzTx/>
              <a:buFontTx/>
              <a:buNone/>
            </a:pPr>
            <a:r>
              <a:rPr lang="zh-CN" altLang="en-US" sz="2400" b="1" dirty="0">
                <a:ln>
                  <a:noFill/>
                </a:ln>
                <a:solidFill>
                  <a:srgbClr val="6C0000"/>
                </a:solidFill>
                <a:effectLst/>
                <a:latin typeface="华文楷体" panose="02010600040101010101" pitchFamily="2" charset="-122"/>
                <a:ea typeface="华文楷体" panose="02010600040101010101" pitchFamily="2" charset="-122"/>
                <a:sym typeface="+mn-ea"/>
              </a:rPr>
              <a:t>设计（给定电路图，</a:t>
            </a:r>
            <a:r>
              <a:rPr lang="zh-CN" altLang="en-US" sz="2400" b="1" dirty="0">
                <a:ln>
                  <a:noFill/>
                </a:ln>
                <a:solidFill>
                  <a:srgbClr val="6C0000"/>
                </a:solidFill>
                <a:effectLst/>
                <a:highlight>
                  <a:srgbClr val="FFFF00"/>
                </a:highlight>
                <a:latin typeface="华文楷体" panose="02010600040101010101" pitchFamily="2" charset="-122"/>
                <a:ea typeface="华文楷体" panose="02010600040101010101" pitchFamily="2" charset="-122"/>
                <a:sym typeface="+mn-ea"/>
              </a:rPr>
              <a:t>分析</a:t>
            </a:r>
            <a:r>
              <a:rPr lang="zh-CN" altLang="en-US" sz="2400" b="1" dirty="0">
                <a:ln>
                  <a:noFill/>
                </a:ln>
                <a:solidFill>
                  <a:srgbClr val="6C0000"/>
                </a:solidFill>
                <a:effectLst/>
                <a:latin typeface="华文楷体" panose="02010600040101010101" pitchFamily="2" charset="-122"/>
                <a:ea typeface="华文楷体" panose="02010600040101010101" pitchFamily="2" charset="-122"/>
                <a:sym typeface="+mn-ea"/>
              </a:rPr>
              <a:t>逻辑功能）</a:t>
            </a:r>
            <a:endParaRPr kumimoji="0" lang="en-US" altLang="zh-CN" sz="2400"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endParaRPr>
          </a:p>
        </p:txBody>
      </p:sp>
      <p:sp>
        <p:nvSpPr>
          <p:cNvPr id="11" name="矩形 10"/>
          <p:cNvSpPr/>
          <p:nvPr/>
        </p:nvSpPr>
        <p:spPr>
          <a:xfrm>
            <a:off x="206255" y="164137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3" name="文本框 2"/>
          <p:cNvSpPr txBox="1"/>
          <p:nvPr/>
        </p:nvSpPr>
        <p:spPr>
          <a:xfrm>
            <a:off x="495300" y="2154873"/>
            <a:ext cx="5080000" cy="337185"/>
          </a:xfrm>
          <a:prstGeom prst="rect">
            <a:avLst/>
          </a:prstGeom>
        </p:spPr>
        <p:txBody>
          <a:bodyPr>
            <a:spAutoFit/>
          </a:bodyPr>
          <a:p>
            <a:r>
              <a:rPr lang="en-US" altLang="zh-CN" sz="1600" b="1">
                <a:solidFill>
                  <a:srgbClr val="000000"/>
                </a:solidFill>
                <a:latin typeface="宋体" panose="02010600030101010101" pitchFamily="2" charset="-122"/>
                <a:ea typeface="宋体" panose="02010600030101010101" pitchFamily="2" charset="-122"/>
              </a:rPr>
              <a:t>Eg:</a:t>
            </a:r>
            <a:r>
              <a:rPr lang="zh-CN" altLang="en-US" sz="1600" b="1">
                <a:solidFill>
                  <a:srgbClr val="000000"/>
                </a:solidFill>
                <a:latin typeface="宋体" panose="02010600030101010101" pitchFamily="2" charset="-122"/>
                <a:ea typeface="宋体" panose="02010600030101010101" pitchFamily="2" charset="-122"/>
              </a:rPr>
              <a:t>同步时序逻辑电路的分析（</a:t>
            </a:r>
            <a:r>
              <a:rPr lang="zh-CN" altLang="en-US" sz="1600" b="1">
                <a:solidFill>
                  <a:srgbClr val="000000"/>
                </a:solidFill>
                <a:latin typeface="宋体" panose="02010600030101010101" pitchFamily="2" charset="-122"/>
                <a:ea typeface="宋体" panose="02010600030101010101" pitchFamily="2" charset="-122"/>
              </a:rPr>
              <a:t>有输入）</a:t>
            </a:r>
            <a:endParaRPr lang="zh-CN" altLang="en-US" sz="1600" b="1">
              <a:solidFill>
                <a:srgbClr val="000000"/>
              </a:solidFill>
              <a:latin typeface="宋体" panose="02010600030101010101" pitchFamily="2" charset="-122"/>
              <a:ea typeface="宋体" panose="02010600030101010101" pitchFamily="2" charset="-122"/>
            </a:endParaRPr>
          </a:p>
        </p:txBody>
      </p:sp>
      <p:pic>
        <p:nvPicPr>
          <p:cNvPr id="6" name="图片 5"/>
          <p:cNvPicPr>
            <a:picLocks noChangeAspect="1"/>
          </p:cNvPicPr>
          <p:nvPr/>
        </p:nvPicPr>
        <p:blipFill>
          <a:blip r:embed="rId2"/>
          <a:srcRect l="16215" r="7130"/>
          <a:stretch>
            <a:fillRect/>
          </a:stretch>
        </p:blipFill>
        <p:spPr>
          <a:xfrm>
            <a:off x="334645" y="2492375"/>
            <a:ext cx="3235960" cy="2251075"/>
          </a:xfrm>
          <a:prstGeom prst="rect">
            <a:avLst/>
          </a:prstGeom>
        </p:spPr>
      </p:pic>
      <p:pic>
        <p:nvPicPr>
          <p:cNvPr id="4" name="图片 3"/>
          <p:cNvPicPr>
            <a:picLocks noChangeAspect="1"/>
          </p:cNvPicPr>
          <p:nvPr/>
        </p:nvPicPr>
        <p:blipFill>
          <a:blip r:embed="rId3"/>
          <a:srcRect b="44198"/>
          <a:stretch>
            <a:fillRect/>
          </a:stretch>
        </p:blipFill>
        <p:spPr>
          <a:xfrm>
            <a:off x="4809490" y="2107565"/>
            <a:ext cx="3592195" cy="2571115"/>
          </a:xfrm>
          <a:prstGeom prst="rect">
            <a:avLst/>
          </a:prstGeom>
        </p:spPr>
      </p:pic>
      <p:pic>
        <p:nvPicPr>
          <p:cNvPr id="5" name="图片 4"/>
          <p:cNvPicPr>
            <a:picLocks noChangeAspect="1"/>
          </p:cNvPicPr>
          <p:nvPr/>
        </p:nvPicPr>
        <p:blipFill>
          <a:blip r:embed="rId3"/>
          <a:srcRect t="56009" b="1075"/>
          <a:stretch>
            <a:fillRect/>
          </a:stretch>
        </p:blipFill>
        <p:spPr>
          <a:xfrm>
            <a:off x="1987550" y="4597400"/>
            <a:ext cx="3924300" cy="21602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2"/>
          </p:nvPr>
        </p:nvSpPr>
        <p:spPr/>
        <p:txBody>
          <a:bodyPr/>
          <a:p>
            <a:r>
              <a:rPr lang="en-US" altLang="zh-CN">
                <a:sym typeface="+mn-ea"/>
              </a:rPr>
              <a:t>3 </a:t>
            </a:r>
            <a:r>
              <a:rPr lang="zh-CN" altLang="en-US">
                <a:sym typeface="+mn-ea"/>
              </a:rPr>
              <a:t>时序逻辑电路</a:t>
            </a:r>
            <a:r>
              <a:rPr lang="en-US" altLang="zh-CN">
                <a:sym typeface="+mn-ea"/>
              </a:rPr>
              <a:t>-</a:t>
            </a:r>
            <a:r>
              <a:rPr lang="zh-CN" altLang="en-US">
                <a:sym typeface="+mn-ea"/>
              </a:rPr>
              <a:t>设计题</a:t>
            </a:r>
            <a:endParaRPr lang="zh-CN" altLang="en-US"/>
          </a:p>
          <a:p>
            <a:endParaRPr lang="zh-CN" altLang="en-US"/>
          </a:p>
        </p:txBody>
      </p:sp>
      <p:pic>
        <p:nvPicPr>
          <p:cNvPr id="3" name="图片 2"/>
          <p:cNvPicPr>
            <a:picLocks noChangeAspect="1"/>
          </p:cNvPicPr>
          <p:nvPr/>
        </p:nvPicPr>
        <p:blipFill>
          <a:blip r:embed="rId1"/>
          <a:stretch>
            <a:fillRect/>
          </a:stretch>
        </p:blipFill>
        <p:spPr>
          <a:xfrm>
            <a:off x="495300" y="1094740"/>
            <a:ext cx="3325495" cy="5070475"/>
          </a:xfrm>
          <a:prstGeom prst="rect">
            <a:avLst/>
          </a:prstGeom>
        </p:spPr>
      </p:pic>
      <p:pic>
        <p:nvPicPr>
          <p:cNvPr id="4" name="图片 3"/>
          <p:cNvPicPr>
            <a:picLocks noChangeAspect="1"/>
          </p:cNvPicPr>
          <p:nvPr/>
        </p:nvPicPr>
        <p:blipFill>
          <a:blip r:embed="rId2"/>
          <a:stretch>
            <a:fillRect/>
          </a:stretch>
        </p:blipFill>
        <p:spPr>
          <a:xfrm>
            <a:off x="3875405" y="987425"/>
            <a:ext cx="5170805" cy="29362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2"/>
          </p:nvPr>
        </p:nvSpPr>
        <p:spPr/>
        <p:txBody>
          <a:bodyPr/>
          <a:p>
            <a:r>
              <a:rPr lang="en-US" altLang="zh-CN"/>
              <a:t>1 </a:t>
            </a:r>
            <a:r>
              <a:rPr lang="zh-CN" altLang="en-US"/>
              <a:t>逻辑代数基础</a:t>
            </a:r>
            <a:r>
              <a:rPr lang="en-US" altLang="zh-CN"/>
              <a:t>-</a:t>
            </a:r>
            <a:r>
              <a:rPr lang="zh-CN" altLang="en-US"/>
              <a:t>数</a:t>
            </a:r>
            <a:r>
              <a:rPr lang="zh-CN" altLang="en-US"/>
              <a:t>制和</a:t>
            </a:r>
            <a:r>
              <a:rPr lang="zh-CN" altLang="en-US"/>
              <a:t>码制</a:t>
            </a:r>
            <a:endParaRPr lang="zh-CN" altLang="en-US"/>
          </a:p>
        </p:txBody>
      </p:sp>
      <p:pic>
        <p:nvPicPr>
          <p:cNvPr id="4" name="图片 3"/>
          <p:cNvPicPr>
            <a:picLocks noChangeAspect="1"/>
          </p:cNvPicPr>
          <p:nvPr/>
        </p:nvPicPr>
        <p:blipFill>
          <a:blip r:embed="rId1"/>
          <a:stretch>
            <a:fillRect/>
          </a:stretch>
        </p:blipFill>
        <p:spPr>
          <a:xfrm>
            <a:off x="495300" y="1006475"/>
            <a:ext cx="8385810" cy="506730"/>
          </a:xfrm>
          <a:prstGeom prst="rect">
            <a:avLst/>
          </a:prstGeom>
        </p:spPr>
      </p:pic>
      <p:sp>
        <p:nvSpPr>
          <p:cNvPr id="36" name="Rectangle 21"/>
          <p:cNvSpPr>
            <a:spLocks noChangeArrowheads="1"/>
          </p:cNvSpPr>
          <p:nvPr/>
        </p:nvSpPr>
        <p:spPr bwMode="auto">
          <a:xfrm>
            <a:off x="574040" y="4282758"/>
            <a:ext cx="7788910" cy="2306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400" b="1" i="0" u="none" strike="noStrike" cap="none" normalizeH="0" baseline="0" dirty="0">
                <a:ln>
                  <a:noFill/>
                </a:ln>
                <a:solidFill>
                  <a:srgbClr val="FF0000"/>
                </a:solidFill>
                <a:effectLst/>
                <a:latin typeface="华文楷体" panose="02010600040101010101" pitchFamily="2" charset="-122"/>
                <a:ea typeface="华文楷体" panose="02010600040101010101" pitchFamily="2" charset="-122"/>
              </a:rPr>
              <a:t>对于正数，原码补码反码都一样</a:t>
            </a:r>
            <a:endParaRPr kumimoji="0" lang="zh-CN" altLang="en-US" sz="2400" b="1" i="0" u="none" strike="noStrike" cap="none" normalizeH="0" baseline="0" dirty="0">
              <a:ln>
                <a:noFill/>
              </a:ln>
              <a:solidFill>
                <a:srgbClr val="FF0000"/>
              </a:solidFill>
              <a:effectLst/>
              <a:latin typeface="华文楷体" panose="02010600040101010101" pitchFamily="2" charset="-122"/>
              <a:ea typeface="华文楷体" panose="0201060004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dirty="0">
              <a:ln>
                <a:noFill/>
              </a:ln>
              <a:solidFill>
                <a:srgbClr val="FF0000"/>
              </a:solidFill>
              <a:effectLst/>
              <a:latin typeface="华文楷体" panose="02010600040101010101" pitchFamily="2" charset="-122"/>
              <a:ea typeface="华文楷体" panose="0201060004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400" b="1" i="0" u="none" strike="noStrike" cap="none" normalizeH="0" baseline="0" dirty="0">
                <a:ln>
                  <a:noFill/>
                </a:ln>
                <a:solidFill>
                  <a:srgbClr val="FF0000"/>
                </a:solidFill>
                <a:effectLst/>
                <a:latin typeface="华文楷体" panose="02010600040101010101" pitchFamily="2" charset="-122"/>
                <a:ea typeface="华文楷体" panose="02010600040101010101" pitchFamily="2" charset="-122"/>
              </a:rPr>
              <a:t>对于负数，反码符号位不变其他位取反</a:t>
            </a:r>
            <a:endParaRPr kumimoji="0" lang="zh-CN" altLang="en-US" sz="2400" b="1" i="0" u="none" strike="noStrike" cap="none" normalizeH="0" baseline="0" dirty="0">
              <a:ln>
                <a:noFill/>
              </a:ln>
              <a:solidFill>
                <a:srgbClr val="FF0000"/>
              </a:solidFill>
              <a:effectLst/>
              <a:latin typeface="华文楷体" panose="02010600040101010101" pitchFamily="2" charset="-122"/>
              <a:ea typeface="华文楷体" panose="0201060004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400" b="1" i="0" u="none" strike="noStrike" cap="none" normalizeH="0" baseline="0" dirty="0">
                <a:ln>
                  <a:noFill/>
                </a:ln>
                <a:solidFill>
                  <a:srgbClr val="FF0000"/>
                </a:solidFill>
                <a:effectLst/>
                <a:latin typeface="华文楷体" panose="02010600040101010101" pitchFamily="2" charset="-122"/>
                <a:ea typeface="华文楷体" panose="02010600040101010101" pitchFamily="2" charset="-122"/>
              </a:rPr>
              <a:t> </a:t>
            </a:r>
            <a:r>
              <a:rPr kumimoji="0" lang="en-US" altLang="zh-CN" sz="2400" b="1" i="0" u="none" strike="noStrike" cap="none" normalizeH="0" baseline="0" dirty="0">
                <a:ln>
                  <a:noFill/>
                </a:ln>
                <a:solidFill>
                  <a:srgbClr val="FF0000"/>
                </a:solidFill>
                <a:effectLst/>
                <a:latin typeface="华文楷体" panose="02010600040101010101" pitchFamily="2" charset="-122"/>
                <a:ea typeface="华文楷体" panose="02010600040101010101" pitchFamily="2" charset="-122"/>
              </a:rPr>
              <a:t>                   </a:t>
            </a:r>
            <a:r>
              <a:rPr kumimoji="0" lang="zh-CN" altLang="en-US" sz="2400" b="1" i="0" u="none" strike="noStrike" cap="none" normalizeH="0" baseline="0" dirty="0">
                <a:ln>
                  <a:noFill/>
                </a:ln>
                <a:solidFill>
                  <a:srgbClr val="FF0000"/>
                </a:solidFill>
                <a:effectLst/>
                <a:latin typeface="华文楷体" panose="02010600040101010101" pitchFamily="2" charset="-122"/>
                <a:ea typeface="华文楷体" panose="02010600040101010101" pitchFamily="2" charset="-122"/>
              </a:rPr>
              <a:t>补码在反码基础上</a:t>
            </a:r>
            <a:r>
              <a:rPr kumimoji="0" lang="en-US" altLang="zh-CN" sz="2400" b="1" i="0" u="none" strike="noStrike" cap="none" normalizeH="0" baseline="0" dirty="0">
                <a:ln>
                  <a:noFill/>
                </a:ln>
                <a:solidFill>
                  <a:srgbClr val="FF0000"/>
                </a:solidFill>
                <a:effectLst/>
                <a:latin typeface="华文楷体" panose="02010600040101010101" pitchFamily="2" charset="-122"/>
                <a:ea typeface="华文楷体" panose="02010600040101010101" pitchFamily="2" charset="-122"/>
              </a:rPr>
              <a:t>+1</a:t>
            </a:r>
            <a:endParaRPr kumimoji="0" lang="en-US" altLang="zh-CN" sz="2400" b="1" i="0" u="none" strike="noStrike" cap="none" normalizeH="0" baseline="0" dirty="0">
              <a:ln>
                <a:noFill/>
              </a:ln>
              <a:solidFill>
                <a:srgbClr val="FF0000"/>
              </a:solidFill>
              <a:effectLst/>
              <a:latin typeface="华文楷体" panose="02010600040101010101" pitchFamily="2" charset="-122"/>
              <a:ea typeface="华文楷体" panose="0201060004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2400" b="1" i="0" u="none" strike="noStrike" cap="none" normalizeH="0" baseline="0" dirty="0">
              <a:ln>
                <a:noFill/>
              </a:ln>
              <a:solidFill>
                <a:srgbClr val="FF0000"/>
              </a:solidFill>
              <a:effectLst/>
              <a:latin typeface="华文楷体" panose="02010600040101010101" pitchFamily="2" charset="-122"/>
              <a:ea typeface="华文楷体" panose="0201060004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2400" b="1" i="0" u="none" strike="noStrike" cap="none" normalizeH="0" baseline="0" dirty="0">
              <a:ln>
                <a:noFill/>
              </a:ln>
              <a:solidFill>
                <a:srgbClr val="FF0000"/>
              </a:solidFill>
              <a:effectLst/>
              <a:latin typeface="华文楷体" panose="02010600040101010101" pitchFamily="2" charset="-122"/>
              <a:ea typeface="华文楷体" panose="02010600040101010101" pitchFamily="2" charset="-122"/>
            </a:endParaRPr>
          </a:p>
        </p:txBody>
      </p:sp>
      <p:sp>
        <p:nvSpPr>
          <p:cNvPr id="8" name="Rectangle 21"/>
          <p:cNvSpPr>
            <a:spLocks noChangeArrowheads="1"/>
          </p:cNvSpPr>
          <p:nvPr/>
        </p:nvSpPr>
        <p:spPr bwMode="auto">
          <a:xfrm>
            <a:off x="390525" y="1411288"/>
            <a:ext cx="7788910"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400"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rPr>
              <a:t>考察填空（进制转换</a:t>
            </a:r>
            <a:r>
              <a:rPr kumimoji="0" lang="en-US" altLang="zh-CN" sz="2400"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rPr>
              <a:t>+</a:t>
            </a:r>
            <a:r>
              <a:rPr kumimoji="0" lang="zh-CN" altLang="en-US" sz="2400"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rPr>
              <a:t>补码反码运算）</a:t>
            </a:r>
            <a:endParaRPr kumimoji="0" lang="en-US" altLang="zh-CN" sz="2400"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2400"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endParaRPr>
          </a:p>
        </p:txBody>
      </p:sp>
      <p:sp>
        <p:nvSpPr>
          <p:cNvPr id="9" name="Rectangle 21"/>
          <p:cNvSpPr>
            <a:spLocks noChangeArrowheads="1"/>
          </p:cNvSpPr>
          <p:nvPr/>
        </p:nvSpPr>
        <p:spPr bwMode="auto">
          <a:xfrm>
            <a:off x="495300" y="2685098"/>
            <a:ext cx="7788910"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400" i="0" u="none" strike="noStrike" cap="none" normalizeH="0" baseline="0" dirty="0">
                <a:ln>
                  <a:noFill/>
                </a:ln>
                <a:solidFill>
                  <a:schemeClr val="tx1"/>
                </a:solidFill>
                <a:effectLst/>
                <a:latin typeface="黑体" panose="02010609060101010101" charset="-122"/>
                <a:ea typeface="黑体" panose="02010609060101010101" charset="-122"/>
                <a:cs typeface="黑体" panose="02010609060101010101" charset="-122"/>
              </a:rPr>
              <a:t>1.</a:t>
            </a:r>
            <a:r>
              <a:rPr kumimoji="0" lang="zh-CN" altLang="en-US" sz="2400" i="0" u="none" strike="noStrike" cap="none" normalizeH="0" baseline="0" dirty="0">
                <a:ln>
                  <a:noFill/>
                </a:ln>
                <a:solidFill>
                  <a:schemeClr val="tx1"/>
                </a:solidFill>
                <a:effectLst/>
                <a:latin typeface="黑体" panose="02010609060101010101" charset="-122"/>
                <a:ea typeface="黑体" panose="02010609060101010101" charset="-122"/>
                <a:cs typeface="黑体" panose="02010609060101010101" charset="-122"/>
              </a:rPr>
              <a:t>十进制数</a:t>
            </a:r>
            <a:r>
              <a:rPr kumimoji="0" lang="en-US" altLang="zh-CN" sz="2400" i="0" u="none" strike="noStrike" cap="none" normalizeH="0" baseline="0" dirty="0">
                <a:ln>
                  <a:noFill/>
                </a:ln>
                <a:solidFill>
                  <a:schemeClr val="tx1"/>
                </a:solidFill>
                <a:effectLst/>
                <a:latin typeface="黑体" panose="02010609060101010101" charset="-122"/>
                <a:ea typeface="黑体" panose="02010609060101010101" charset="-122"/>
                <a:cs typeface="黑体" panose="02010609060101010101" charset="-122"/>
              </a:rPr>
              <a:t>(-27)</a:t>
            </a:r>
            <a:r>
              <a:rPr kumimoji="0" lang="zh-CN" altLang="en-US" sz="2400" i="0" u="none" strike="noStrike" cap="none" normalizeH="0" baseline="0" dirty="0">
                <a:ln>
                  <a:noFill/>
                </a:ln>
                <a:solidFill>
                  <a:schemeClr val="tx1"/>
                </a:solidFill>
                <a:effectLst/>
                <a:latin typeface="黑体" panose="02010609060101010101" charset="-122"/>
                <a:ea typeface="黑体" panose="02010609060101010101" charset="-122"/>
                <a:cs typeface="黑体" panose="02010609060101010101" charset="-122"/>
              </a:rPr>
              <a:t>转换为</a:t>
            </a:r>
            <a:r>
              <a:rPr kumimoji="0" lang="en-US" altLang="zh-CN" sz="2400" i="0" u="none" strike="noStrike" cap="none" normalizeH="0" baseline="0" dirty="0">
                <a:ln>
                  <a:noFill/>
                </a:ln>
                <a:solidFill>
                  <a:schemeClr val="tx1"/>
                </a:solidFill>
                <a:effectLst/>
                <a:latin typeface="黑体" panose="02010609060101010101" charset="-122"/>
                <a:ea typeface="黑体" panose="02010609060101010101" charset="-122"/>
                <a:cs typeface="黑体" panose="02010609060101010101" charset="-122"/>
              </a:rPr>
              <a:t>8</a:t>
            </a:r>
            <a:r>
              <a:rPr kumimoji="0" lang="zh-CN" altLang="en-US" sz="2400" i="0" u="none" strike="noStrike" cap="none" normalizeH="0" baseline="0" dirty="0">
                <a:ln>
                  <a:noFill/>
                </a:ln>
                <a:solidFill>
                  <a:schemeClr val="tx1"/>
                </a:solidFill>
                <a:effectLst/>
                <a:latin typeface="黑体" panose="02010609060101010101" charset="-122"/>
                <a:ea typeface="黑体" panose="02010609060101010101" charset="-122"/>
                <a:cs typeface="黑体" panose="02010609060101010101" charset="-122"/>
              </a:rPr>
              <a:t>位二进制数</a:t>
            </a:r>
            <a:endParaRPr kumimoji="0" lang="zh-CN" altLang="en-US" sz="2400" i="0" u="none" strike="noStrike" cap="none" normalizeH="0" baseline="0" dirty="0">
              <a:ln>
                <a:noFill/>
              </a:ln>
              <a:solidFill>
                <a:schemeClr val="tx1"/>
              </a:solidFill>
              <a:effectLst/>
              <a:latin typeface="黑体" panose="02010609060101010101" charset="-122"/>
              <a:ea typeface="黑体" panose="02010609060101010101" charset="-122"/>
              <a:cs typeface="黑体" panose="02010609060101010101"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400" i="0" u="none" strike="noStrike" cap="none" normalizeH="0" baseline="0" dirty="0">
                <a:ln>
                  <a:noFill/>
                </a:ln>
                <a:solidFill>
                  <a:schemeClr val="tx1"/>
                </a:solidFill>
                <a:effectLst/>
                <a:latin typeface="黑体" panose="02010609060101010101" charset="-122"/>
                <a:ea typeface="黑体" panose="02010609060101010101" charset="-122"/>
                <a:cs typeface="黑体" panose="02010609060101010101" charset="-122"/>
              </a:rPr>
              <a:t>原码（</a:t>
            </a:r>
            <a:r>
              <a:rPr kumimoji="0" lang="en-US" altLang="zh-CN" sz="2400" i="0" u="none" strike="noStrike" cap="none" normalizeH="0" baseline="0" dirty="0">
                <a:ln>
                  <a:noFill/>
                </a:ln>
                <a:solidFill>
                  <a:schemeClr val="tx1"/>
                </a:solidFill>
                <a:effectLst/>
                <a:latin typeface="黑体" panose="02010609060101010101" charset="-122"/>
                <a:ea typeface="黑体" panose="02010609060101010101" charset="-122"/>
                <a:cs typeface="黑体" panose="02010609060101010101" charset="-122"/>
              </a:rPr>
              <a:t>          </a:t>
            </a:r>
            <a:r>
              <a:rPr kumimoji="0" lang="zh-CN" altLang="en-US" sz="2400" i="0" u="none" strike="noStrike" cap="none" normalizeH="0" baseline="0" dirty="0">
                <a:ln>
                  <a:noFill/>
                </a:ln>
                <a:solidFill>
                  <a:schemeClr val="tx1"/>
                </a:solidFill>
                <a:effectLst/>
                <a:latin typeface="黑体" panose="02010609060101010101" charset="-122"/>
                <a:ea typeface="黑体" panose="02010609060101010101" charset="-122"/>
                <a:cs typeface="黑体" panose="02010609060101010101" charset="-122"/>
              </a:rPr>
              <a:t>），补码（</a:t>
            </a:r>
            <a:r>
              <a:rPr kumimoji="0" lang="en-US" altLang="zh-CN" sz="2400" i="0" u="none" strike="noStrike" cap="none" normalizeH="0" baseline="0" dirty="0">
                <a:ln>
                  <a:noFill/>
                </a:ln>
                <a:solidFill>
                  <a:schemeClr val="tx1"/>
                </a:solidFill>
                <a:effectLst/>
                <a:latin typeface="黑体" panose="02010609060101010101" charset="-122"/>
                <a:ea typeface="黑体" panose="02010609060101010101" charset="-122"/>
                <a:cs typeface="黑体" panose="02010609060101010101" charset="-122"/>
              </a:rPr>
              <a:t>           </a:t>
            </a:r>
            <a:r>
              <a:rPr kumimoji="0" lang="zh-CN" altLang="en-US" sz="2400" i="0" u="none" strike="noStrike" cap="none" normalizeH="0" baseline="0" dirty="0">
                <a:ln>
                  <a:noFill/>
                </a:ln>
                <a:solidFill>
                  <a:schemeClr val="tx1"/>
                </a:solidFill>
                <a:effectLst/>
                <a:latin typeface="黑体" panose="02010609060101010101" charset="-122"/>
                <a:ea typeface="黑体" panose="02010609060101010101" charset="-122"/>
                <a:cs typeface="黑体" panose="02010609060101010101" charset="-122"/>
              </a:rPr>
              <a:t>）</a:t>
            </a:r>
            <a:endParaRPr kumimoji="0" lang="zh-CN" altLang="en-US" sz="2400" i="0" u="none" strike="noStrike" cap="none" normalizeH="0" baseline="0" dirty="0">
              <a:ln>
                <a:noFill/>
              </a:ln>
              <a:solidFill>
                <a:schemeClr val="tx1"/>
              </a:solidFill>
              <a:effectLst/>
              <a:latin typeface="黑体" panose="02010609060101010101" charset="-122"/>
              <a:ea typeface="黑体" panose="02010609060101010101" charset="-122"/>
              <a:cs typeface="黑体" panose="02010609060101010101" charset="-122"/>
            </a:endParaRPr>
          </a:p>
        </p:txBody>
      </p:sp>
      <p:sp>
        <p:nvSpPr>
          <p:cNvPr id="10" name="文本框 9"/>
          <p:cNvSpPr txBox="1"/>
          <p:nvPr/>
        </p:nvSpPr>
        <p:spPr>
          <a:xfrm>
            <a:off x="1616075" y="3054985"/>
            <a:ext cx="4572000" cy="460375"/>
          </a:xfrm>
          <a:prstGeom prst="rect">
            <a:avLst/>
          </a:prstGeom>
          <a:noFill/>
        </p:spPr>
        <p:txBody>
          <a:bodyPr wrap="square" rtlCol="0" anchor="t">
            <a:spAutoFit/>
          </a:bodyPr>
          <a:p>
            <a:pPr marL="0" marR="0" lvl="0" indent="0" algn="l" defTabSz="914400" rtl="0" eaLnBrk="0" fontAlgn="base" latinLnBrk="0" hangingPunct="0">
              <a:lnSpc>
                <a:spcPct val="100000"/>
              </a:lnSpc>
              <a:spcBef>
                <a:spcPct val="0"/>
              </a:spcBef>
              <a:spcAft>
                <a:spcPct val="0"/>
              </a:spcAft>
              <a:buClrTx/>
              <a:buSzTx/>
              <a:buFontTx/>
              <a:buNone/>
            </a:pPr>
            <a:r>
              <a:rPr lang="en-US" altLang="zh-CN" sz="2400" dirty="0">
                <a:ln>
                  <a:noFill/>
                </a:ln>
                <a:solidFill>
                  <a:srgbClr val="FF0000"/>
                </a:solidFill>
                <a:effectLst/>
                <a:latin typeface="黑体" panose="02010609060101010101" charset="-122"/>
                <a:ea typeface="黑体" panose="02010609060101010101" charset="-122"/>
                <a:cs typeface="黑体" panose="02010609060101010101" charset="-122"/>
                <a:sym typeface="+mn-ea"/>
              </a:rPr>
              <a:t>10011011            11100101</a:t>
            </a:r>
            <a:endParaRPr lang="en-US" altLang="zh-CN" sz="2400" dirty="0">
              <a:ln>
                <a:noFill/>
              </a:ln>
              <a:solidFill>
                <a:srgbClr val="FF0000"/>
              </a:solidFill>
              <a:effectLst/>
              <a:latin typeface="黑体" panose="02010609060101010101" charset="-122"/>
              <a:ea typeface="黑体" panose="02010609060101010101" charset="-122"/>
              <a:cs typeface="黑体" panose="02010609060101010101" charset="-122"/>
              <a:sym typeface="+mn-ea"/>
            </a:endParaRPr>
          </a:p>
        </p:txBody>
      </p:sp>
      <p:sp>
        <p:nvSpPr>
          <p:cNvPr id="11" name="矩形 10"/>
          <p:cNvSpPr/>
          <p:nvPr/>
        </p:nvSpPr>
        <p:spPr>
          <a:xfrm>
            <a:off x="262135" y="151310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additive="base">
                                        <p:cTn id="13" dur="500" fill="hold"/>
                                        <p:tgtEl>
                                          <p:spTgt spid="36"/>
                                        </p:tgtEl>
                                        <p:attrNameLst>
                                          <p:attrName>ppt_x</p:attrName>
                                        </p:attrNameLst>
                                      </p:cBhvr>
                                      <p:tavLst>
                                        <p:tav tm="0">
                                          <p:val>
                                            <p:strVal val="#ppt_x"/>
                                          </p:val>
                                        </p:tav>
                                        <p:tav tm="100000">
                                          <p:val>
                                            <p:strVal val="#ppt_x"/>
                                          </p:val>
                                        </p:tav>
                                      </p:tavLst>
                                    </p:anim>
                                    <p:anim calcmode="lin" valueType="num">
                                      <p:cBhvr additive="base">
                                        <p:cTn id="1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36" grpId="0" animBg="1"/>
      <p:bldP spid="36"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2"/>
          </p:nvPr>
        </p:nvSpPr>
        <p:spPr/>
        <p:txBody>
          <a:bodyPr/>
          <a:p>
            <a:r>
              <a:rPr lang="en-US" altLang="zh-CN"/>
              <a:t>4 Verilog-</a:t>
            </a:r>
            <a:r>
              <a:rPr lang="zh-CN" altLang="en-US"/>
              <a:t>填空</a:t>
            </a:r>
            <a:endParaRPr lang="zh-CN" altLang="en-US"/>
          </a:p>
        </p:txBody>
      </p:sp>
      <p:pic>
        <p:nvPicPr>
          <p:cNvPr id="3" name="图片 2"/>
          <p:cNvPicPr>
            <a:picLocks noChangeAspect="1"/>
          </p:cNvPicPr>
          <p:nvPr/>
        </p:nvPicPr>
        <p:blipFill>
          <a:blip r:embed="rId1"/>
          <a:stretch>
            <a:fillRect/>
          </a:stretch>
        </p:blipFill>
        <p:spPr>
          <a:xfrm>
            <a:off x="669290" y="2709545"/>
            <a:ext cx="7805420" cy="1330960"/>
          </a:xfrm>
          <a:prstGeom prst="rect">
            <a:avLst/>
          </a:prstGeom>
        </p:spPr>
      </p:pic>
      <p:sp>
        <p:nvSpPr>
          <p:cNvPr id="8" name="Rectangle 21"/>
          <p:cNvSpPr>
            <a:spLocks noChangeArrowheads="1"/>
          </p:cNvSpPr>
          <p:nvPr/>
        </p:nvSpPr>
        <p:spPr bwMode="auto">
          <a:xfrm>
            <a:off x="334645" y="1024890"/>
            <a:ext cx="644525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p>
            <a:pPr marL="0" marR="0" lvl="0" indent="0" algn="l" defTabSz="914400" rtl="0" eaLnBrk="0" fontAlgn="base" latinLnBrk="0" hangingPunct="0">
              <a:lnSpc>
                <a:spcPct val="100000"/>
              </a:lnSpc>
              <a:spcBef>
                <a:spcPct val="0"/>
              </a:spcBef>
              <a:spcAft>
                <a:spcPct val="0"/>
              </a:spcAft>
              <a:buClrTx/>
              <a:buSzTx/>
              <a:buFontTx/>
              <a:buNone/>
            </a:pPr>
            <a:r>
              <a:rPr lang="zh-CN" altLang="en-US" sz="2400" b="1" dirty="0">
                <a:ln>
                  <a:noFill/>
                </a:ln>
                <a:solidFill>
                  <a:srgbClr val="6C0000"/>
                </a:solidFill>
                <a:effectLst/>
                <a:latin typeface="华文楷体" panose="02010600040101010101" pitchFamily="2" charset="-122"/>
                <a:ea typeface="华文楷体" panose="02010600040101010101" pitchFamily="2" charset="-122"/>
                <a:sym typeface="+mn-ea"/>
              </a:rPr>
              <a:t>填空（</a:t>
            </a:r>
            <a:r>
              <a:rPr lang="en-US" altLang="zh-CN" sz="2400" b="1" dirty="0">
                <a:ln>
                  <a:noFill/>
                </a:ln>
                <a:solidFill>
                  <a:srgbClr val="6C0000"/>
                </a:solidFill>
                <a:effectLst/>
                <a:latin typeface="华文楷体" panose="02010600040101010101" pitchFamily="2" charset="-122"/>
                <a:ea typeface="华文楷体" panose="02010600040101010101" pitchFamily="2" charset="-122"/>
                <a:sym typeface="+mn-ea"/>
              </a:rPr>
              <a:t>Verilog </a:t>
            </a:r>
            <a:r>
              <a:rPr lang="zh-CN" altLang="en-US" sz="2400" b="1" dirty="0">
                <a:ln>
                  <a:noFill/>
                </a:ln>
                <a:solidFill>
                  <a:srgbClr val="6C0000"/>
                </a:solidFill>
                <a:effectLst/>
                <a:latin typeface="华文楷体" panose="02010600040101010101" pitchFamily="2" charset="-122"/>
                <a:ea typeface="华文楷体" panose="02010600040101010101" pitchFamily="2" charset="-122"/>
                <a:sym typeface="+mn-ea"/>
              </a:rPr>
              <a:t>语法、</a:t>
            </a:r>
            <a:r>
              <a:rPr lang="zh-CN" altLang="en-US" sz="2400" b="1" dirty="0">
                <a:ln>
                  <a:noFill/>
                </a:ln>
                <a:solidFill>
                  <a:srgbClr val="6C0000"/>
                </a:solidFill>
                <a:effectLst/>
                <a:latin typeface="华文楷体" panose="02010600040101010101" pitchFamily="2" charset="-122"/>
                <a:ea typeface="华文楷体" panose="02010600040101010101" pitchFamily="2" charset="-122"/>
                <a:sym typeface="+mn-ea"/>
              </a:rPr>
              <a:t>概念）</a:t>
            </a:r>
            <a:endParaRPr kumimoji="0" lang="en-US" altLang="zh-CN" sz="2400"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endParaRPr>
          </a:p>
        </p:txBody>
      </p:sp>
      <p:sp>
        <p:nvSpPr>
          <p:cNvPr id="11" name="矩形 10"/>
          <p:cNvSpPr/>
          <p:nvPr/>
        </p:nvSpPr>
        <p:spPr>
          <a:xfrm>
            <a:off x="190380" y="109527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 name="Rectangle 21"/>
          <p:cNvSpPr>
            <a:spLocks noChangeArrowheads="1"/>
          </p:cNvSpPr>
          <p:nvPr/>
        </p:nvSpPr>
        <p:spPr bwMode="auto">
          <a:xfrm>
            <a:off x="748665" y="5459096"/>
            <a:ext cx="790765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rgbClr val="FF0000"/>
                </a:solidFill>
                <a:effectLst/>
                <a:latin typeface="华文楷体" panose="02010600040101010101" pitchFamily="2" charset="-122"/>
                <a:ea typeface="华文楷体" panose="02010600040101010101" pitchFamily="2" charset="-122"/>
              </a:rPr>
              <a:t>过一遍</a:t>
            </a:r>
            <a:r>
              <a:rPr kumimoji="0" lang="en-US" altLang="zh-CN" sz="2000" b="1" i="0" u="none" strike="noStrike" cap="none" normalizeH="0" baseline="0" dirty="0">
                <a:ln>
                  <a:noFill/>
                </a:ln>
                <a:solidFill>
                  <a:srgbClr val="FF0000"/>
                </a:solidFill>
                <a:effectLst/>
                <a:latin typeface="华文楷体" panose="02010600040101010101" pitchFamily="2" charset="-122"/>
                <a:ea typeface="华文楷体" panose="02010600040101010101" pitchFamily="2" charset="-122"/>
              </a:rPr>
              <a:t>PPT</a:t>
            </a:r>
            <a:r>
              <a:rPr kumimoji="0" lang="zh-CN" altLang="en-US" sz="2000" b="1" i="0" u="none" strike="noStrike" cap="none" normalizeH="0" baseline="0" dirty="0">
                <a:ln>
                  <a:noFill/>
                </a:ln>
                <a:solidFill>
                  <a:srgbClr val="FF0000"/>
                </a:solidFill>
                <a:effectLst/>
                <a:latin typeface="华文楷体" panose="02010600040101010101" pitchFamily="2" charset="-122"/>
                <a:ea typeface="华文楷体" panose="02010600040101010101" pitchFamily="2" charset="-122"/>
              </a:rPr>
              <a:t>，一般不会考很难</a:t>
            </a:r>
            <a:endParaRPr kumimoji="0" lang="zh-CN" altLang="en-US" sz="2000" b="1" i="0" u="none" strike="noStrike" cap="none" normalizeH="0" baseline="0" dirty="0">
              <a:ln>
                <a:noFill/>
              </a:ln>
              <a:solidFill>
                <a:srgbClr val="FF0000"/>
              </a:solidFill>
              <a:effectLst/>
              <a:latin typeface="华文楷体" panose="02010600040101010101" pitchFamily="2" charset="-122"/>
              <a:ea typeface="华文楷体" panose="02010600040101010101" pitchFamily="2"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2"/>
          </p:nvPr>
        </p:nvSpPr>
        <p:spPr/>
        <p:txBody>
          <a:bodyPr/>
          <a:p>
            <a:r>
              <a:rPr lang="en-US" altLang="zh-CN"/>
              <a:t>4 Verilog-</a:t>
            </a:r>
            <a:r>
              <a:rPr lang="zh-CN" altLang="en-US"/>
              <a:t>代码</a:t>
            </a:r>
            <a:endParaRPr lang="zh-CN" altLang="en-US"/>
          </a:p>
        </p:txBody>
      </p:sp>
      <p:pic>
        <p:nvPicPr>
          <p:cNvPr id="4" name="图片 3"/>
          <p:cNvPicPr>
            <a:picLocks noChangeAspect="1"/>
          </p:cNvPicPr>
          <p:nvPr/>
        </p:nvPicPr>
        <p:blipFill>
          <a:blip r:embed="rId1"/>
          <a:srcRect r="31170" b="37149"/>
          <a:stretch>
            <a:fillRect/>
          </a:stretch>
        </p:blipFill>
        <p:spPr>
          <a:xfrm>
            <a:off x="815975" y="2201545"/>
            <a:ext cx="5963920" cy="2217420"/>
          </a:xfrm>
          <a:prstGeom prst="rect">
            <a:avLst/>
          </a:prstGeom>
        </p:spPr>
      </p:pic>
      <p:sp>
        <p:nvSpPr>
          <p:cNvPr id="8" name="Rectangle 21"/>
          <p:cNvSpPr>
            <a:spLocks noChangeArrowheads="1"/>
          </p:cNvSpPr>
          <p:nvPr/>
        </p:nvSpPr>
        <p:spPr bwMode="auto">
          <a:xfrm>
            <a:off x="334645" y="1024890"/>
            <a:ext cx="644525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p>
            <a:pPr marL="0" marR="0" lvl="0" indent="0" algn="l" defTabSz="914400" rtl="0" eaLnBrk="0" fontAlgn="base" latinLnBrk="0" hangingPunct="0">
              <a:lnSpc>
                <a:spcPct val="100000"/>
              </a:lnSpc>
              <a:spcBef>
                <a:spcPct val="0"/>
              </a:spcBef>
              <a:spcAft>
                <a:spcPct val="0"/>
              </a:spcAft>
              <a:buClrTx/>
              <a:buSzTx/>
              <a:buFontTx/>
              <a:buNone/>
            </a:pPr>
            <a:r>
              <a:rPr lang="zh-CN" altLang="en-US" sz="2400" b="1" dirty="0">
                <a:ln>
                  <a:noFill/>
                </a:ln>
                <a:solidFill>
                  <a:srgbClr val="6C0000"/>
                </a:solidFill>
                <a:effectLst/>
                <a:latin typeface="华文楷体" panose="02010600040101010101" pitchFamily="2" charset="-122"/>
                <a:ea typeface="华文楷体" panose="02010600040101010101" pitchFamily="2" charset="-122"/>
                <a:sym typeface="+mn-ea"/>
              </a:rPr>
              <a:t>代码</a:t>
            </a:r>
            <a:r>
              <a:rPr lang="zh-CN" altLang="en-US" sz="2400" b="1" dirty="0">
                <a:ln>
                  <a:noFill/>
                </a:ln>
                <a:solidFill>
                  <a:srgbClr val="6C0000"/>
                </a:solidFill>
                <a:effectLst/>
                <a:latin typeface="华文楷体" panose="02010600040101010101" pitchFamily="2" charset="-122"/>
                <a:ea typeface="华文楷体" panose="02010600040101010101" pitchFamily="2" charset="-122"/>
                <a:sym typeface="+mn-ea"/>
              </a:rPr>
              <a:t>题（</a:t>
            </a:r>
            <a:r>
              <a:rPr lang="en-US" altLang="zh-CN" sz="2400" b="1" dirty="0">
                <a:ln>
                  <a:noFill/>
                </a:ln>
                <a:solidFill>
                  <a:srgbClr val="6C0000"/>
                </a:solidFill>
                <a:effectLst/>
                <a:latin typeface="华文楷体" panose="02010600040101010101" pitchFamily="2" charset="-122"/>
                <a:ea typeface="华文楷体" panose="02010600040101010101" pitchFamily="2" charset="-122"/>
                <a:sym typeface="+mn-ea"/>
              </a:rPr>
              <a:t>Verilog </a:t>
            </a:r>
            <a:r>
              <a:rPr lang="zh-CN" altLang="en-US" sz="2400" b="1" dirty="0">
                <a:ln>
                  <a:noFill/>
                </a:ln>
                <a:solidFill>
                  <a:srgbClr val="6C0000"/>
                </a:solidFill>
                <a:effectLst/>
                <a:latin typeface="华文楷体" panose="02010600040101010101" pitchFamily="2" charset="-122"/>
                <a:ea typeface="华文楷体" panose="02010600040101010101" pitchFamily="2" charset="-122"/>
                <a:sym typeface="+mn-ea"/>
              </a:rPr>
              <a:t>语法、</a:t>
            </a:r>
            <a:r>
              <a:rPr lang="zh-CN" altLang="en-US" sz="2400" b="1" dirty="0">
                <a:ln>
                  <a:noFill/>
                </a:ln>
                <a:solidFill>
                  <a:srgbClr val="6C0000"/>
                </a:solidFill>
                <a:effectLst/>
                <a:latin typeface="华文楷体" panose="02010600040101010101" pitchFamily="2" charset="-122"/>
                <a:ea typeface="华文楷体" panose="02010600040101010101" pitchFamily="2" charset="-122"/>
                <a:sym typeface="+mn-ea"/>
              </a:rPr>
              <a:t>概念）</a:t>
            </a:r>
            <a:endParaRPr kumimoji="0" lang="en-US" altLang="zh-CN" sz="2400"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endParaRPr>
          </a:p>
        </p:txBody>
      </p:sp>
      <p:sp>
        <p:nvSpPr>
          <p:cNvPr id="11" name="矩形 10"/>
          <p:cNvSpPr/>
          <p:nvPr/>
        </p:nvSpPr>
        <p:spPr>
          <a:xfrm>
            <a:off x="190380" y="109527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 name="Rectangle 21"/>
          <p:cNvSpPr>
            <a:spLocks noChangeArrowheads="1"/>
          </p:cNvSpPr>
          <p:nvPr/>
        </p:nvSpPr>
        <p:spPr bwMode="auto">
          <a:xfrm>
            <a:off x="611505" y="1485265"/>
            <a:ext cx="790765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rgbClr val="FF0000"/>
                </a:solidFill>
                <a:effectLst/>
                <a:latin typeface="华文楷体" panose="02010600040101010101" pitchFamily="2" charset="-122"/>
                <a:ea typeface="华文楷体" panose="02010600040101010101" pitchFamily="2" charset="-122"/>
              </a:rPr>
              <a:t>建议自己总结一遍学过的代码，默写一遍，对一下自己常错的</a:t>
            </a:r>
            <a:r>
              <a:rPr kumimoji="0" lang="zh-CN" altLang="en-US" sz="2000" b="1" i="0" u="none" strike="noStrike" cap="none" normalizeH="0" baseline="0" dirty="0">
                <a:ln>
                  <a:noFill/>
                </a:ln>
                <a:solidFill>
                  <a:srgbClr val="FF0000"/>
                </a:solidFill>
                <a:effectLst/>
                <a:latin typeface="华文楷体" panose="02010600040101010101" pitchFamily="2" charset="-122"/>
                <a:ea typeface="华文楷体" panose="02010600040101010101" pitchFamily="2" charset="-122"/>
              </a:rPr>
              <a:t>地方。</a:t>
            </a:r>
            <a:endParaRPr kumimoji="0" lang="zh-CN" altLang="en-US" sz="2000" b="1" i="0" u="none" strike="noStrike" cap="none" normalizeH="0" baseline="0" dirty="0">
              <a:ln>
                <a:noFill/>
              </a:ln>
              <a:solidFill>
                <a:srgbClr val="FF0000"/>
              </a:solidFill>
              <a:effectLst/>
              <a:latin typeface="华文楷体" panose="02010600040101010101" pitchFamily="2" charset="-122"/>
              <a:ea typeface="华文楷体" panose="02010600040101010101" pitchFamily="2" charset="-122"/>
            </a:endParaRPr>
          </a:p>
        </p:txBody>
      </p:sp>
      <p:sp>
        <p:nvSpPr>
          <p:cNvPr id="10" name="文本框 9"/>
          <p:cNvSpPr txBox="1"/>
          <p:nvPr/>
        </p:nvSpPr>
        <p:spPr>
          <a:xfrm>
            <a:off x="989330" y="5058410"/>
            <a:ext cx="6468745" cy="889000"/>
          </a:xfrm>
          <a:prstGeom prst="rect">
            <a:avLst/>
          </a:prstGeom>
        </p:spPr>
        <p:txBody>
          <a:bodyPr>
            <a:noAutofit/>
          </a:bodyPr>
          <a:p>
            <a:pPr marL="0" indent="0"/>
            <a:r>
              <a:rPr lang="zh-CN" altLang="en-US" sz="1600" b="0" i="0">
                <a:solidFill>
                  <a:srgbClr val="FF0000"/>
                </a:solidFill>
                <a:latin typeface="-apple-system"/>
                <a:ea typeface="-apple-system"/>
              </a:rPr>
              <a:t>参考题型：组合逻辑（译码器、选择、分配）</a:t>
            </a:r>
            <a:endParaRPr lang="zh-CN" altLang="en-US" sz="1600" b="0" i="0">
              <a:solidFill>
                <a:srgbClr val="FF0000"/>
              </a:solidFill>
              <a:latin typeface="-apple-system"/>
              <a:ea typeface="-apple-system"/>
            </a:endParaRPr>
          </a:p>
          <a:p>
            <a:pPr marL="0" indent="0"/>
            <a:r>
              <a:rPr lang="zh-CN" altLang="en-US" sz="1600" b="0" i="0">
                <a:solidFill>
                  <a:srgbClr val="FF0000"/>
                </a:solidFill>
                <a:latin typeface="-apple-system"/>
                <a:ea typeface="-apple-system"/>
              </a:rPr>
              <a:t> </a:t>
            </a:r>
            <a:r>
              <a:rPr lang="en-US" altLang="zh-CN" sz="1600" b="0" i="0">
                <a:solidFill>
                  <a:srgbClr val="FF0000"/>
                </a:solidFill>
                <a:latin typeface="-apple-system"/>
                <a:ea typeface="-apple-system"/>
              </a:rPr>
              <a:t>           </a:t>
            </a:r>
            <a:r>
              <a:rPr lang="zh-CN" altLang="en-US" sz="1600" b="0" i="0">
                <a:solidFill>
                  <a:srgbClr val="FF0000"/>
                </a:solidFill>
                <a:latin typeface="-apple-system"/>
                <a:ea typeface="-apple-system"/>
              </a:rPr>
              <a:t>时序逻辑（计数器、存储器、</a:t>
            </a:r>
            <a:r>
              <a:rPr lang="zh-CN" altLang="en-US" sz="1600">
                <a:solidFill>
                  <a:srgbClr val="FF0000"/>
                </a:solidFill>
                <a:latin typeface="-apple-system"/>
                <a:ea typeface="-apple-system"/>
                <a:sym typeface="+mn-ea"/>
              </a:rPr>
              <a:t>寄存器、触发器、状态机</a:t>
            </a:r>
            <a:r>
              <a:rPr lang="zh-CN" altLang="en-US" sz="1600" b="0" i="0">
                <a:solidFill>
                  <a:srgbClr val="FF0000"/>
                </a:solidFill>
                <a:latin typeface="-apple-system"/>
                <a:ea typeface="-apple-system"/>
              </a:rPr>
              <a:t>）</a:t>
            </a:r>
            <a:r>
              <a:rPr lang="en-US" altLang="zh-CN" sz="1600" b="0" i="0">
                <a:solidFill>
                  <a:srgbClr val="FF0000"/>
                </a:solidFill>
                <a:latin typeface="-apple-system"/>
                <a:ea typeface="-apple-system"/>
              </a:rPr>
              <a:t>	 </a:t>
            </a:r>
            <a:r>
              <a:rPr lang="zh-CN" altLang="en-US" sz="1600" b="0" i="0">
                <a:solidFill>
                  <a:srgbClr val="FF0000"/>
                </a:solidFill>
                <a:latin typeface="-apple-system"/>
                <a:ea typeface="-apple-system"/>
              </a:rPr>
              <a:t>图</a:t>
            </a:r>
            <a:r>
              <a:rPr lang="en-US" altLang="zh-CN" sz="1600" b="0" i="0">
                <a:solidFill>
                  <a:srgbClr val="FF0000"/>
                </a:solidFill>
                <a:latin typeface="-apple-system"/>
                <a:ea typeface="-apple-system"/>
              </a:rPr>
              <a:t>--&gt;</a:t>
            </a:r>
            <a:r>
              <a:rPr lang="zh-CN" altLang="en-US" sz="1600" b="0" i="0">
                <a:solidFill>
                  <a:srgbClr val="FF0000"/>
                </a:solidFill>
                <a:latin typeface="-apple-system"/>
                <a:ea typeface="-apple-system"/>
              </a:rPr>
              <a:t>代码</a:t>
            </a:r>
            <a:endParaRPr lang="zh-CN" altLang="en-US" sz="1600" b="0" i="0">
              <a:solidFill>
                <a:srgbClr val="FF0000"/>
              </a:solidFill>
              <a:latin typeface="-apple-system"/>
              <a:ea typeface="-apple-syste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2"/>
          </p:nvPr>
        </p:nvSpPr>
        <p:spPr/>
        <p:txBody>
          <a:bodyPr/>
          <a:p>
            <a:r>
              <a:rPr lang="en-US" altLang="zh-CN"/>
              <a:t>4 Verilog-</a:t>
            </a:r>
            <a:r>
              <a:rPr lang="zh-CN" altLang="en-US"/>
              <a:t>代码</a:t>
            </a:r>
            <a:endParaRPr lang="zh-CN" altLang="en-US"/>
          </a:p>
        </p:txBody>
      </p:sp>
      <p:sp>
        <p:nvSpPr>
          <p:cNvPr id="8" name="Rectangle 21"/>
          <p:cNvSpPr>
            <a:spLocks noChangeArrowheads="1"/>
          </p:cNvSpPr>
          <p:nvPr/>
        </p:nvSpPr>
        <p:spPr bwMode="auto">
          <a:xfrm>
            <a:off x="334645" y="1024890"/>
            <a:ext cx="644525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p>
            <a:pPr marL="0" marR="0" lvl="0" indent="0" algn="l" defTabSz="914400" rtl="0" eaLnBrk="0" fontAlgn="base" latinLnBrk="0" hangingPunct="0">
              <a:lnSpc>
                <a:spcPct val="100000"/>
              </a:lnSpc>
              <a:spcBef>
                <a:spcPct val="0"/>
              </a:spcBef>
              <a:spcAft>
                <a:spcPct val="0"/>
              </a:spcAft>
              <a:buClrTx/>
              <a:buSzTx/>
              <a:buFontTx/>
              <a:buNone/>
            </a:pPr>
            <a:r>
              <a:rPr lang="zh-CN" altLang="en-US" sz="2400" b="1" dirty="0">
                <a:ln>
                  <a:noFill/>
                </a:ln>
                <a:solidFill>
                  <a:srgbClr val="6C0000"/>
                </a:solidFill>
                <a:effectLst/>
                <a:latin typeface="华文楷体" panose="02010600040101010101" pitchFamily="2" charset="-122"/>
                <a:ea typeface="华文楷体" panose="02010600040101010101" pitchFamily="2" charset="-122"/>
                <a:sym typeface="+mn-ea"/>
              </a:rPr>
              <a:t>代码</a:t>
            </a:r>
            <a:r>
              <a:rPr lang="zh-CN" altLang="en-US" sz="2400" b="1" dirty="0">
                <a:ln>
                  <a:noFill/>
                </a:ln>
                <a:solidFill>
                  <a:srgbClr val="6C0000"/>
                </a:solidFill>
                <a:effectLst/>
                <a:latin typeface="华文楷体" panose="02010600040101010101" pitchFamily="2" charset="-122"/>
                <a:ea typeface="华文楷体" panose="02010600040101010101" pitchFamily="2" charset="-122"/>
                <a:sym typeface="+mn-ea"/>
              </a:rPr>
              <a:t>题（</a:t>
            </a:r>
            <a:r>
              <a:rPr lang="en-US" altLang="zh-CN" sz="2400" b="1" dirty="0">
                <a:ln>
                  <a:noFill/>
                </a:ln>
                <a:solidFill>
                  <a:srgbClr val="6C0000"/>
                </a:solidFill>
                <a:effectLst/>
                <a:latin typeface="华文楷体" panose="02010600040101010101" pitchFamily="2" charset="-122"/>
                <a:ea typeface="华文楷体" panose="02010600040101010101" pitchFamily="2" charset="-122"/>
                <a:sym typeface="+mn-ea"/>
              </a:rPr>
              <a:t>Verilog </a:t>
            </a:r>
            <a:r>
              <a:rPr lang="zh-CN" altLang="en-US" sz="2400" b="1" dirty="0">
                <a:ln>
                  <a:noFill/>
                </a:ln>
                <a:solidFill>
                  <a:srgbClr val="6C0000"/>
                </a:solidFill>
                <a:effectLst/>
                <a:latin typeface="华文楷体" panose="02010600040101010101" pitchFamily="2" charset="-122"/>
                <a:ea typeface="华文楷体" panose="02010600040101010101" pitchFamily="2" charset="-122"/>
                <a:sym typeface="+mn-ea"/>
              </a:rPr>
              <a:t>语法、</a:t>
            </a:r>
            <a:r>
              <a:rPr lang="zh-CN" altLang="en-US" sz="2400" b="1" dirty="0">
                <a:ln>
                  <a:noFill/>
                </a:ln>
                <a:solidFill>
                  <a:srgbClr val="6C0000"/>
                </a:solidFill>
                <a:effectLst/>
                <a:latin typeface="华文楷体" panose="02010600040101010101" pitchFamily="2" charset="-122"/>
                <a:ea typeface="华文楷体" panose="02010600040101010101" pitchFamily="2" charset="-122"/>
                <a:sym typeface="+mn-ea"/>
              </a:rPr>
              <a:t>概念）</a:t>
            </a:r>
            <a:endParaRPr kumimoji="0" lang="en-US" altLang="zh-CN" sz="2400"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endParaRPr>
          </a:p>
        </p:txBody>
      </p:sp>
      <p:sp>
        <p:nvSpPr>
          <p:cNvPr id="11" name="矩形 10"/>
          <p:cNvSpPr/>
          <p:nvPr/>
        </p:nvSpPr>
        <p:spPr>
          <a:xfrm>
            <a:off x="190380" y="109527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 name="Rectangle 21"/>
          <p:cNvSpPr>
            <a:spLocks noChangeArrowheads="1"/>
          </p:cNvSpPr>
          <p:nvPr/>
        </p:nvSpPr>
        <p:spPr bwMode="auto">
          <a:xfrm>
            <a:off x="495300" y="1582103"/>
            <a:ext cx="7907655" cy="706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rgbClr val="FF0000"/>
                </a:solidFill>
                <a:effectLst/>
                <a:latin typeface="华文楷体" panose="02010600040101010101" pitchFamily="2" charset="-122"/>
                <a:ea typeface="华文楷体" panose="02010600040101010101" pitchFamily="2" charset="-122"/>
              </a:rPr>
              <a:t>注意</a:t>
            </a:r>
            <a:r>
              <a:rPr kumimoji="0" lang="zh-CN" altLang="en-US" sz="2000" b="1" i="0" u="none" strike="noStrike" cap="none" normalizeH="0" baseline="0" dirty="0">
                <a:ln>
                  <a:noFill/>
                </a:ln>
                <a:solidFill>
                  <a:srgbClr val="FF0000"/>
                </a:solidFill>
                <a:effectLst/>
                <a:latin typeface="华文楷体" panose="02010600040101010101" pitchFamily="2" charset="-122"/>
                <a:ea typeface="华文楷体" panose="02010600040101010101" pitchFamily="2" charset="-122"/>
              </a:rPr>
              <a:t>事项：</a:t>
            </a:r>
            <a:endParaRPr kumimoji="0" lang="zh-CN" altLang="en-US" sz="2000" b="1" i="0" u="none" strike="noStrike" cap="none" normalizeH="0" baseline="0" dirty="0">
              <a:ln>
                <a:noFill/>
              </a:ln>
              <a:solidFill>
                <a:srgbClr val="FF0000"/>
              </a:solidFill>
              <a:effectLst/>
              <a:latin typeface="华文楷体" panose="02010600040101010101" pitchFamily="2" charset="-122"/>
              <a:ea typeface="华文楷体" panose="0201060004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rPr>
              <a:t>1.</a:t>
            </a:r>
            <a:r>
              <a:rPr kumimoji="0" lang="zh-CN" altLang="en-US" sz="2000" b="1"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rPr>
              <a:t>同步</a:t>
            </a:r>
            <a:r>
              <a:rPr kumimoji="0" lang="en-US" altLang="zh-CN" sz="2000" b="1"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rPr>
              <a:t>/</a:t>
            </a:r>
            <a:r>
              <a:rPr kumimoji="0" lang="zh-CN" altLang="en-US" sz="2000" b="1"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rPr>
              <a:t>异步</a:t>
            </a:r>
            <a:endParaRPr kumimoji="0" lang="zh-CN" altLang="en-US" sz="2000" b="1"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1"/>
          <a:stretch>
            <a:fillRect/>
          </a:stretch>
        </p:blipFill>
        <p:spPr>
          <a:xfrm>
            <a:off x="675640" y="2654935"/>
            <a:ext cx="3013710" cy="1360170"/>
          </a:xfrm>
          <a:prstGeom prst="rect">
            <a:avLst/>
          </a:prstGeom>
        </p:spPr>
      </p:pic>
      <p:pic>
        <p:nvPicPr>
          <p:cNvPr id="7" name="图片 6"/>
          <p:cNvPicPr>
            <a:picLocks noChangeAspect="1"/>
          </p:cNvPicPr>
          <p:nvPr/>
        </p:nvPicPr>
        <p:blipFill>
          <a:blip r:embed="rId2"/>
          <a:stretch>
            <a:fillRect/>
          </a:stretch>
        </p:blipFill>
        <p:spPr>
          <a:xfrm>
            <a:off x="4198620" y="2654935"/>
            <a:ext cx="3917950" cy="1199515"/>
          </a:xfrm>
          <a:prstGeom prst="rect">
            <a:avLst/>
          </a:prstGeom>
        </p:spPr>
      </p:pic>
      <p:sp>
        <p:nvSpPr>
          <p:cNvPr id="9" name="文本框 8"/>
          <p:cNvSpPr txBox="1"/>
          <p:nvPr/>
        </p:nvSpPr>
        <p:spPr>
          <a:xfrm>
            <a:off x="599440" y="4380230"/>
            <a:ext cx="3089910" cy="829945"/>
          </a:xfrm>
          <a:prstGeom prst="rect">
            <a:avLst/>
          </a:prstGeom>
        </p:spPr>
        <p:txBody>
          <a:bodyPr wrap="square">
            <a:spAutoFit/>
          </a:bodyPr>
          <a:p>
            <a:pPr marL="0" indent="0"/>
            <a:r>
              <a:rPr lang="zh-CN" altLang="en-US" sz="1600" b="0" i="0">
                <a:solidFill>
                  <a:srgbClr val="4D4D4D"/>
                </a:solidFill>
                <a:latin typeface="-apple-system"/>
                <a:ea typeface="-apple-system"/>
              </a:rPr>
              <a:t>同步复位：</a:t>
            </a:r>
            <a:endParaRPr lang="zh-CN" altLang="en-US" sz="1600" b="0" i="0">
              <a:solidFill>
                <a:srgbClr val="4D4D4D"/>
              </a:solidFill>
              <a:latin typeface="-apple-system"/>
              <a:ea typeface="-apple-system"/>
            </a:endParaRPr>
          </a:p>
          <a:p>
            <a:pPr marL="0" indent="0"/>
            <a:r>
              <a:rPr lang="zh-CN" altLang="en-US" sz="1600" b="0" i="0">
                <a:solidFill>
                  <a:srgbClr val="4D4D4D"/>
                </a:solidFill>
                <a:latin typeface="-apple-system"/>
                <a:ea typeface="-apple-system"/>
              </a:rPr>
              <a:t>复位信号只有在</a:t>
            </a:r>
            <a:r>
              <a:rPr lang="zh-CN" altLang="en-US" sz="1600" b="0" i="0">
                <a:solidFill>
                  <a:srgbClr val="4D4D4D"/>
                </a:solidFill>
                <a:highlight>
                  <a:srgbClr val="FFFF00"/>
                </a:highlight>
                <a:latin typeface="-apple-system"/>
                <a:ea typeface="-apple-system"/>
              </a:rPr>
              <a:t>时钟上升沿</a:t>
            </a:r>
            <a:r>
              <a:rPr lang="zh-CN" altLang="en-US" sz="1600" b="0" i="0">
                <a:solidFill>
                  <a:srgbClr val="4D4D4D"/>
                </a:solidFill>
                <a:latin typeface="-apple-system"/>
                <a:ea typeface="-apple-system"/>
              </a:rPr>
              <a:t>到来时才能</a:t>
            </a:r>
            <a:r>
              <a:rPr lang="zh-CN" altLang="en-US" sz="1600" b="0" i="0">
                <a:solidFill>
                  <a:srgbClr val="4D4D4D"/>
                </a:solidFill>
                <a:latin typeface="-apple-system"/>
                <a:ea typeface="-apple-system"/>
              </a:rPr>
              <a:t>发挥作用。</a:t>
            </a:r>
            <a:endParaRPr lang="zh-CN" altLang="en-US" sz="1600" b="0" i="0">
              <a:solidFill>
                <a:srgbClr val="4D4D4D"/>
              </a:solidFill>
              <a:latin typeface="-apple-system"/>
              <a:ea typeface="-apple-system"/>
            </a:endParaRPr>
          </a:p>
        </p:txBody>
      </p:sp>
      <p:sp>
        <p:nvSpPr>
          <p:cNvPr id="12" name="文本框 11"/>
          <p:cNvSpPr txBox="1"/>
          <p:nvPr/>
        </p:nvSpPr>
        <p:spPr>
          <a:xfrm>
            <a:off x="4272280" y="4369435"/>
            <a:ext cx="3089910" cy="1076325"/>
          </a:xfrm>
          <a:prstGeom prst="rect">
            <a:avLst/>
          </a:prstGeom>
        </p:spPr>
        <p:txBody>
          <a:bodyPr wrap="square">
            <a:spAutoFit/>
          </a:bodyPr>
          <a:p>
            <a:pPr marL="0" indent="0"/>
            <a:r>
              <a:rPr lang="zh-CN" altLang="en-US" sz="1600" b="0" i="0">
                <a:solidFill>
                  <a:srgbClr val="4D4D4D"/>
                </a:solidFill>
                <a:latin typeface="-apple-system"/>
                <a:ea typeface="-apple-system"/>
              </a:rPr>
              <a:t>异步复位：</a:t>
            </a:r>
            <a:endParaRPr lang="zh-CN" altLang="en-US" sz="1600" b="0" i="0">
              <a:solidFill>
                <a:srgbClr val="4D4D4D"/>
              </a:solidFill>
              <a:latin typeface="-apple-system"/>
              <a:ea typeface="-apple-system"/>
            </a:endParaRPr>
          </a:p>
          <a:p>
            <a:pPr marL="0" indent="0"/>
            <a:r>
              <a:rPr lang="zh-CN" altLang="en-US" sz="1600" b="0" i="0">
                <a:solidFill>
                  <a:srgbClr val="4D4D4D"/>
                </a:solidFill>
                <a:latin typeface="-apple-system"/>
                <a:ea typeface="-apple-system"/>
              </a:rPr>
              <a:t>复位</a:t>
            </a:r>
            <a:r>
              <a:rPr lang="zh-CN" altLang="en-US" sz="1600" b="0" i="0">
                <a:solidFill>
                  <a:srgbClr val="4D4D4D"/>
                </a:solidFill>
                <a:latin typeface="-apple-system"/>
                <a:ea typeface="-apple-system"/>
              </a:rPr>
              <a:t>边沿信号加入敏感事件列表。只要</a:t>
            </a:r>
            <a:r>
              <a:rPr lang="zh-CN" altLang="en-US" sz="1600" b="0" i="0">
                <a:solidFill>
                  <a:srgbClr val="4D4D4D"/>
                </a:solidFill>
                <a:highlight>
                  <a:srgbClr val="FFFF00"/>
                </a:highlight>
                <a:latin typeface="-apple-system"/>
                <a:ea typeface="-apple-system"/>
              </a:rPr>
              <a:t>复位信号</a:t>
            </a:r>
            <a:r>
              <a:rPr lang="zh-CN" altLang="en-US" sz="1600" b="0" i="0">
                <a:solidFill>
                  <a:srgbClr val="4D4D4D"/>
                </a:solidFill>
                <a:latin typeface="-apple-system"/>
                <a:ea typeface="-apple-system"/>
              </a:rPr>
              <a:t>有效，就对系统进行复位。</a:t>
            </a:r>
            <a:endParaRPr lang="zh-CN" altLang="en-US" sz="1600" b="0" i="0">
              <a:solidFill>
                <a:srgbClr val="4D4D4D"/>
              </a:solidFill>
              <a:latin typeface="-apple-system"/>
              <a:ea typeface="-apple-syste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9" grpId="1"/>
      <p:bldP spid="12"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2"/>
          </p:nvPr>
        </p:nvSpPr>
        <p:spPr/>
        <p:txBody>
          <a:bodyPr/>
          <a:p>
            <a:r>
              <a:rPr lang="en-US" altLang="zh-CN"/>
              <a:t>4 Verilog-</a:t>
            </a:r>
            <a:r>
              <a:rPr lang="zh-CN" altLang="en-US"/>
              <a:t>代码</a:t>
            </a:r>
            <a:endParaRPr lang="zh-CN" altLang="en-US"/>
          </a:p>
        </p:txBody>
      </p:sp>
      <p:sp>
        <p:nvSpPr>
          <p:cNvPr id="8" name="Rectangle 21"/>
          <p:cNvSpPr>
            <a:spLocks noChangeArrowheads="1"/>
          </p:cNvSpPr>
          <p:nvPr/>
        </p:nvSpPr>
        <p:spPr bwMode="auto">
          <a:xfrm>
            <a:off x="318770" y="909955"/>
            <a:ext cx="644525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p>
            <a:pPr marL="0" marR="0" lvl="0" indent="0" algn="l" defTabSz="914400" rtl="0" eaLnBrk="0" fontAlgn="base" latinLnBrk="0" hangingPunct="0">
              <a:lnSpc>
                <a:spcPct val="100000"/>
              </a:lnSpc>
              <a:spcBef>
                <a:spcPct val="0"/>
              </a:spcBef>
              <a:spcAft>
                <a:spcPct val="0"/>
              </a:spcAft>
              <a:buClrTx/>
              <a:buSzTx/>
              <a:buFontTx/>
              <a:buNone/>
            </a:pPr>
            <a:r>
              <a:rPr lang="zh-CN" altLang="en-US" sz="2400" b="1" dirty="0">
                <a:ln>
                  <a:noFill/>
                </a:ln>
                <a:solidFill>
                  <a:srgbClr val="6C0000"/>
                </a:solidFill>
                <a:effectLst/>
                <a:latin typeface="华文楷体" panose="02010600040101010101" pitchFamily="2" charset="-122"/>
                <a:ea typeface="华文楷体" panose="02010600040101010101" pitchFamily="2" charset="-122"/>
                <a:sym typeface="+mn-ea"/>
              </a:rPr>
              <a:t>代码</a:t>
            </a:r>
            <a:r>
              <a:rPr lang="zh-CN" altLang="en-US" sz="2400" b="1" dirty="0">
                <a:ln>
                  <a:noFill/>
                </a:ln>
                <a:solidFill>
                  <a:srgbClr val="6C0000"/>
                </a:solidFill>
                <a:effectLst/>
                <a:latin typeface="华文楷体" panose="02010600040101010101" pitchFamily="2" charset="-122"/>
                <a:ea typeface="华文楷体" panose="02010600040101010101" pitchFamily="2" charset="-122"/>
                <a:sym typeface="+mn-ea"/>
              </a:rPr>
              <a:t>题（</a:t>
            </a:r>
            <a:r>
              <a:rPr lang="en-US" altLang="zh-CN" sz="2400" b="1" dirty="0">
                <a:ln>
                  <a:noFill/>
                </a:ln>
                <a:solidFill>
                  <a:srgbClr val="6C0000"/>
                </a:solidFill>
                <a:effectLst/>
                <a:latin typeface="华文楷体" panose="02010600040101010101" pitchFamily="2" charset="-122"/>
                <a:ea typeface="华文楷体" panose="02010600040101010101" pitchFamily="2" charset="-122"/>
                <a:sym typeface="+mn-ea"/>
              </a:rPr>
              <a:t>Verilog </a:t>
            </a:r>
            <a:r>
              <a:rPr lang="zh-CN" altLang="en-US" sz="2400" b="1" dirty="0">
                <a:ln>
                  <a:noFill/>
                </a:ln>
                <a:solidFill>
                  <a:srgbClr val="6C0000"/>
                </a:solidFill>
                <a:effectLst/>
                <a:latin typeface="华文楷体" panose="02010600040101010101" pitchFamily="2" charset="-122"/>
                <a:ea typeface="华文楷体" panose="02010600040101010101" pitchFamily="2" charset="-122"/>
                <a:sym typeface="+mn-ea"/>
              </a:rPr>
              <a:t>语法、</a:t>
            </a:r>
            <a:r>
              <a:rPr lang="zh-CN" altLang="en-US" sz="2400" b="1" dirty="0">
                <a:ln>
                  <a:noFill/>
                </a:ln>
                <a:solidFill>
                  <a:srgbClr val="6C0000"/>
                </a:solidFill>
                <a:effectLst/>
                <a:latin typeface="华文楷体" panose="02010600040101010101" pitchFamily="2" charset="-122"/>
                <a:ea typeface="华文楷体" panose="02010600040101010101" pitchFamily="2" charset="-122"/>
                <a:sym typeface="+mn-ea"/>
              </a:rPr>
              <a:t>概念）</a:t>
            </a:r>
            <a:endParaRPr kumimoji="0" lang="en-US" altLang="zh-CN" sz="2400"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endParaRPr>
          </a:p>
        </p:txBody>
      </p:sp>
      <p:sp>
        <p:nvSpPr>
          <p:cNvPr id="11" name="矩形 10"/>
          <p:cNvSpPr/>
          <p:nvPr/>
        </p:nvSpPr>
        <p:spPr>
          <a:xfrm>
            <a:off x="174505" y="98034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 name="Rectangle 21"/>
          <p:cNvSpPr>
            <a:spLocks noChangeArrowheads="1"/>
          </p:cNvSpPr>
          <p:nvPr/>
        </p:nvSpPr>
        <p:spPr bwMode="auto">
          <a:xfrm>
            <a:off x="495300" y="1370013"/>
            <a:ext cx="7907655" cy="706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rgbClr val="FF0000"/>
                </a:solidFill>
                <a:effectLst/>
                <a:latin typeface="华文楷体" panose="02010600040101010101" pitchFamily="2" charset="-122"/>
                <a:ea typeface="华文楷体" panose="02010600040101010101" pitchFamily="2" charset="-122"/>
              </a:rPr>
              <a:t>注意</a:t>
            </a:r>
            <a:r>
              <a:rPr kumimoji="0" lang="zh-CN" altLang="en-US" sz="2000" b="1" i="0" u="none" strike="noStrike" cap="none" normalizeH="0" baseline="0" dirty="0">
                <a:ln>
                  <a:noFill/>
                </a:ln>
                <a:solidFill>
                  <a:srgbClr val="FF0000"/>
                </a:solidFill>
                <a:effectLst/>
                <a:latin typeface="华文楷体" panose="02010600040101010101" pitchFamily="2" charset="-122"/>
                <a:ea typeface="华文楷体" panose="02010600040101010101" pitchFamily="2" charset="-122"/>
              </a:rPr>
              <a:t>事项：</a:t>
            </a:r>
            <a:endParaRPr kumimoji="0" lang="zh-CN" altLang="en-US" sz="2000" b="1" i="0" u="none" strike="noStrike" cap="none" normalizeH="0" baseline="0" dirty="0">
              <a:ln>
                <a:noFill/>
              </a:ln>
              <a:solidFill>
                <a:srgbClr val="FF0000"/>
              </a:solidFill>
              <a:effectLst/>
              <a:latin typeface="华文楷体" panose="02010600040101010101" pitchFamily="2" charset="-122"/>
              <a:ea typeface="华文楷体" panose="0201060004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rPr>
              <a:t>2.</a:t>
            </a:r>
            <a:r>
              <a:rPr kumimoji="0" lang="zh-CN" altLang="en-US" sz="2000" b="1"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rPr>
              <a:t>序列检测器。状态机：</a:t>
            </a:r>
            <a:r>
              <a:rPr kumimoji="0" lang="en-US" altLang="zh-CN" sz="2000" b="1"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rPr>
              <a:t>Mealy/</a:t>
            </a:r>
            <a:r>
              <a:rPr kumimoji="0" lang="en-US" altLang="zh-CN" sz="2000" b="1"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rPr>
              <a:t>Moore;</a:t>
            </a:r>
            <a:r>
              <a:rPr kumimoji="0" lang="zh-CN" altLang="en-US" sz="2000" b="1"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rPr>
              <a:t>序列可重叠</a:t>
            </a:r>
            <a:r>
              <a:rPr kumimoji="0" lang="en-US" altLang="zh-CN" sz="2000" b="1"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rPr>
              <a:t>/</a:t>
            </a:r>
            <a:r>
              <a:rPr kumimoji="0" lang="zh-CN" altLang="en-US" sz="2000" b="1"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rPr>
              <a:t>不可</a:t>
            </a:r>
            <a:r>
              <a:rPr kumimoji="0" lang="zh-CN" altLang="en-US" sz="2000" b="1"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rPr>
              <a:t>重叠</a:t>
            </a:r>
            <a:endParaRPr kumimoji="0" lang="zh-CN" altLang="en-US" sz="2000" b="1"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endParaRPr>
          </a:p>
        </p:txBody>
      </p:sp>
      <p:sp>
        <p:nvSpPr>
          <p:cNvPr id="9" name="文本框 8"/>
          <p:cNvSpPr txBox="1"/>
          <p:nvPr/>
        </p:nvSpPr>
        <p:spPr>
          <a:xfrm>
            <a:off x="495300" y="2054860"/>
            <a:ext cx="8509000" cy="2830195"/>
          </a:xfrm>
          <a:prstGeom prst="rect">
            <a:avLst/>
          </a:prstGeom>
        </p:spPr>
        <p:txBody>
          <a:bodyPr wrap="square">
            <a:spAutoFit/>
          </a:bodyPr>
          <a:p>
            <a:pPr marL="0" indent="0"/>
            <a:r>
              <a:rPr lang="en-US" altLang="zh-CN" b="0" i="0">
                <a:solidFill>
                  <a:srgbClr val="6C0000"/>
                </a:solidFill>
                <a:latin typeface="黑体" panose="02010609060101010101" charset="-122"/>
                <a:ea typeface="黑体" panose="02010609060101010101" charset="-122"/>
                <a:cs typeface="黑体" panose="02010609060101010101" charset="-122"/>
              </a:rPr>
              <a:t>Eg</a:t>
            </a:r>
            <a:r>
              <a:rPr lang="zh-CN" altLang="en-US" b="0" i="0">
                <a:solidFill>
                  <a:srgbClr val="6C0000"/>
                </a:solidFill>
                <a:latin typeface="黑体" panose="02010609060101010101" charset="-122"/>
                <a:ea typeface="黑体" panose="02010609060101010101" charset="-122"/>
                <a:cs typeface="黑体" panose="02010609060101010101" charset="-122"/>
              </a:rPr>
              <a:t>：检测序列</a:t>
            </a:r>
            <a:endParaRPr lang="zh-CN" altLang="en-US" sz="1600" b="0" i="0">
              <a:solidFill>
                <a:srgbClr val="4D4D4D"/>
              </a:solidFill>
              <a:latin typeface="黑体" panose="02010609060101010101" charset="-122"/>
              <a:ea typeface="黑体" panose="02010609060101010101" charset="-122"/>
              <a:cs typeface="黑体" panose="02010609060101010101" charset="-122"/>
            </a:endParaRPr>
          </a:p>
          <a:p>
            <a:pPr marL="0" indent="0"/>
            <a:r>
              <a:rPr lang="zh-CN" altLang="en-US" sz="1600" b="0" i="0">
                <a:solidFill>
                  <a:srgbClr val="FF0000"/>
                </a:solidFill>
                <a:latin typeface="黑体" panose="02010609060101010101" charset="-122"/>
                <a:ea typeface="黑体" panose="02010609060101010101" charset="-122"/>
                <a:cs typeface="黑体" panose="02010609060101010101" charset="-122"/>
              </a:rPr>
              <a:t>可重叠</a:t>
            </a:r>
            <a:r>
              <a:rPr lang="en-US" altLang="zh-CN" sz="1600" b="0" i="0">
                <a:solidFill>
                  <a:srgbClr val="FF0000"/>
                </a:solidFill>
                <a:latin typeface="黑体" panose="02010609060101010101" charset="-122"/>
                <a:ea typeface="黑体" panose="02010609060101010101" charset="-122"/>
                <a:cs typeface="黑体" panose="02010609060101010101" charset="-122"/>
              </a:rPr>
              <a:t>/</a:t>
            </a:r>
            <a:r>
              <a:rPr lang="zh-CN" altLang="en-US" sz="1600" b="0" i="0">
                <a:solidFill>
                  <a:srgbClr val="FF0000"/>
                </a:solidFill>
                <a:latin typeface="黑体" panose="02010609060101010101" charset="-122"/>
                <a:ea typeface="黑体" panose="02010609060101010101" charset="-122"/>
                <a:cs typeface="黑体" panose="02010609060101010101" charset="-122"/>
              </a:rPr>
              <a:t>不可重叠：</a:t>
            </a:r>
            <a:endParaRPr lang="zh-CN" altLang="en-US" sz="1600" b="0" i="0">
              <a:solidFill>
                <a:srgbClr val="FF0000"/>
              </a:solidFill>
              <a:latin typeface="黑体" panose="02010609060101010101" charset="-122"/>
              <a:ea typeface="黑体" panose="02010609060101010101" charset="-122"/>
              <a:cs typeface="黑体" panose="02010609060101010101" charset="-122"/>
            </a:endParaRPr>
          </a:p>
          <a:p>
            <a:pPr marL="0" indent="0"/>
            <a:r>
              <a:rPr lang="zh-CN" altLang="en-US" sz="1600" b="0" i="0">
                <a:solidFill>
                  <a:srgbClr val="4D4D4D"/>
                </a:solidFill>
                <a:latin typeface="黑体" panose="02010609060101010101" charset="-122"/>
                <a:ea typeface="黑体" panose="02010609060101010101" charset="-122"/>
                <a:cs typeface="黑体" panose="02010609060101010101" charset="-122"/>
              </a:rPr>
              <a:t>可重叠的序列检测器检测到一个目标串后可以不用回到初始状态，该目标串的元素的可作为下一个目标串的子串继续进行判断。</a:t>
            </a:r>
            <a:endParaRPr lang="zh-CN" altLang="en-US" sz="1600" b="0" i="0">
              <a:solidFill>
                <a:srgbClr val="4D4D4D"/>
              </a:solidFill>
              <a:latin typeface="黑体" panose="02010609060101010101" charset="-122"/>
              <a:ea typeface="黑体" panose="02010609060101010101" charset="-122"/>
              <a:cs typeface="黑体" panose="02010609060101010101" charset="-122"/>
            </a:endParaRPr>
          </a:p>
          <a:p>
            <a:pPr marL="0" indent="0"/>
            <a:r>
              <a:rPr lang="en-US" altLang="zh-CN" sz="1600" b="0" i="0">
                <a:solidFill>
                  <a:srgbClr val="4D4D4D"/>
                </a:solidFill>
                <a:latin typeface="黑体" panose="02010609060101010101" charset="-122"/>
                <a:ea typeface="黑体" panose="02010609060101010101" charset="-122"/>
                <a:cs typeface="黑体" panose="02010609060101010101" charset="-122"/>
              </a:rPr>
              <a:t>0 1 </a:t>
            </a:r>
            <a:r>
              <a:rPr lang="en-US" altLang="zh-CN" sz="1600" b="0" i="0">
                <a:solidFill>
                  <a:srgbClr val="4D4D4D"/>
                </a:solidFill>
                <a:highlight>
                  <a:srgbClr val="FFFF00"/>
                </a:highlight>
                <a:latin typeface="黑体" panose="02010609060101010101" charset="-122"/>
                <a:ea typeface="黑体" panose="02010609060101010101" charset="-122"/>
                <a:cs typeface="黑体" panose="02010609060101010101" charset="-122"/>
              </a:rPr>
              <a:t>1 0</a:t>
            </a:r>
            <a:r>
              <a:rPr lang="en-US" altLang="zh-CN" sz="1600" b="0" i="0">
                <a:solidFill>
                  <a:srgbClr val="FF0000"/>
                </a:solidFill>
                <a:highlight>
                  <a:srgbClr val="FFFF00"/>
                </a:highlight>
                <a:latin typeface="黑体" panose="02010609060101010101" charset="-122"/>
                <a:ea typeface="黑体" panose="02010609060101010101" charset="-122"/>
                <a:cs typeface="黑体" panose="02010609060101010101" charset="-122"/>
              </a:rPr>
              <a:t> 1 </a:t>
            </a:r>
            <a:r>
              <a:rPr lang="en-US" altLang="zh-CN" sz="1600" b="0" i="0">
                <a:solidFill>
                  <a:srgbClr val="FF0000"/>
                </a:solidFill>
                <a:latin typeface="黑体" panose="02010609060101010101" charset="-122"/>
                <a:ea typeface="黑体" panose="02010609060101010101" charset="-122"/>
                <a:cs typeface="黑体" panose="02010609060101010101" charset="-122"/>
              </a:rPr>
              <a:t>0</a:t>
            </a:r>
            <a:r>
              <a:rPr lang="en-US" altLang="zh-CN" sz="1600" b="0" i="0">
                <a:solidFill>
                  <a:srgbClr val="FF0000"/>
                </a:solidFill>
                <a:highlight>
                  <a:srgbClr val="FFFF00"/>
                </a:highlight>
                <a:latin typeface="黑体" panose="02010609060101010101" charset="-122"/>
                <a:ea typeface="黑体" panose="02010609060101010101" charset="-122"/>
                <a:cs typeface="黑体" panose="02010609060101010101" charset="-122"/>
              </a:rPr>
              <a:t> 1</a:t>
            </a:r>
            <a:r>
              <a:rPr lang="en-US" altLang="zh-CN" sz="1600" b="0" i="0">
                <a:solidFill>
                  <a:srgbClr val="4D4D4D"/>
                </a:solidFill>
                <a:highlight>
                  <a:srgbClr val="FFFF00"/>
                </a:highlight>
                <a:latin typeface="黑体" panose="02010609060101010101" charset="-122"/>
                <a:ea typeface="黑体" panose="02010609060101010101" charset="-122"/>
                <a:cs typeface="黑体" panose="02010609060101010101" charset="-122"/>
              </a:rPr>
              <a:t> 0 1</a:t>
            </a:r>
            <a:r>
              <a:rPr lang="en-US" altLang="zh-CN" sz="1600" b="0" i="0">
                <a:solidFill>
                  <a:srgbClr val="4D4D4D"/>
                </a:solidFill>
                <a:latin typeface="黑体" panose="02010609060101010101" charset="-122"/>
                <a:ea typeface="黑体" panose="02010609060101010101" charset="-122"/>
                <a:cs typeface="黑体" panose="02010609060101010101" charset="-122"/>
              </a:rPr>
              <a:t> 1 1 0</a:t>
            </a:r>
            <a:endParaRPr lang="en-US" altLang="zh-CN" sz="1600" b="0" i="0">
              <a:solidFill>
                <a:srgbClr val="4D4D4D"/>
              </a:solidFill>
              <a:latin typeface="黑体" panose="02010609060101010101" charset="-122"/>
              <a:ea typeface="黑体" panose="02010609060101010101" charset="-122"/>
              <a:cs typeface="黑体" panose="02010609060101010101" charset="-122"/>
            </a:endParaRPr>
          </a:p>
          <a:p>
            <a:pPr marL="0" indent="0"/>
            <a:r>
              <a:rPr lang="zh-CN" altLang="en-US" sz="1600" b="0" i="0">
                <a:solidFill>
                  <a:srgbClr val="4D4D4D"/>
                </a:solidFill>
                <a:latin typeface="黑体" panose="02010609060101010101" charset="-122"/>
                <a:ea typeface="黑体" panose="02010609060101010101" charset="-122"/>
                <a:cs typeface="黑体" panose="02010609060101010101" charset="-122"/>
              </a:rPr>
              <a:t>不可重叠的序列检测器一次检测完成后必须回到初始状态。</a:t>
            </a:r>
            <a:endParaRPr lang="zh-CN" altLang="en-US" sz="1600" b="0" i="0">
              <a:solidFill>
                <a:srgbClr val="4D4D4D"/>
              </a:solidFill>
              <a:latin typeface="黑体" panose="02010609060101010101" charset="-122"/>
              <a:ea typeface="黑体" panose="02010609060101010101" charset="-122"/>
              <a:cs typeface="黑体" panose="02010609060101010101" charset="-122"/>
            </a:endParaRPr>
          </a:p>
          <a:p>
            <a:pPr marL="0" indent="0"/>
            <a:r>
              <a:rPr lang="en-US" altLang="zh-CN" sz="1600" b="0" i="0">
                <a:solidFill>
                  <a:srgbClr val="4D4D4D"/>
                </a:solidFill>
                <a:latin typeface="黑体" panose="02010609060101010101" charset="-122"/>
                <a:ea typeface="黑体" panose="02010609060101010101" charset="-122"/>
                <a:cs typeface="黑体" panose="02010609060101010101" charset="-122"/>
              </a:rPr>
              <a:t>0 1 </a:t>
            </a:r>
            <a:r>
              <a:rPr lang="en-US" altLang="zh-CN" sz="1600" b="0" i="0">
                <a:solidFill>
                  <a:srgbClr val="4D4D4D"/>
                </a:solidFill>
                <a:highlight>
                  <a:srgbClr val="FFFF00"/>
                </a:highlight>
                <a:latin typeface="黑体" panose="02010609060101010101" charset="-122"/>
                <a:ea typeface="黑体" panose="02010609060101010101" charset="-122"/>
                <a:cs typeface="黑体" panose="02010609060101010101" charset="-122"/>
              </a:rPr>
              <a:t>1 0 1</a:t>
            </a:r>
            <a:r>
              <a:rPr lang="en-US" altLang="zh-CN" sz="1600" b="0" i="0">
                <a:solidFill>
                  <a:srgbClr val="4D4D4D"/>
                </a:solidFill>
                <a:latin typeface="黑体" panose="02010609060101010101" charset="-122"/>
                <a:ea typeface="黑体" panose="02010609060101010101" charset="-122"/>
                <a:cs typeface="黑体" panose="02010609060101010101" charset="-122"/>
              </a:rPr>
              <a:t> 0 </a:t>
            </a:r>
            <a:r>
              <a:rPr lang="en-US" altLang="zh-CN" sz="1600" b="0" i="0">
                <a:solidFill>
                  <a:srgbClr val="4D4D4D"/>
                </a:solidFill>
                <a:highlight>
                  <a:srgbClr val="FFFF00"/>
                </a:highlight>
                <a:latin typeface="黑体" panose="02010609060101010101" charset="-122"/>
                <a:ea typeface="黑体" panose="02010609060101010101" charset="-122"/>
                <a:cs typeface="黑体" panose="02010609060101010101" charset="-122"/>
              </a:rPr>
              <a:t>1 0 1</a:t>
            </a:r>
            <a:r>
              <a:rPr lang="en-US" altLang="zh-CN" sz="1600" b="0" i="0">
                <a:solidFill>
                  <a:srgbClr val="4D4D4D"/>
                </a:solidFill>
                <a:latin typeface="黑体" panose="02010609060101010101" charset="-122"/>
                <a:ea typeface="黑体" panose="02010609060101010101" charset="-122"/>
                <a:cs typeface="黑体" panose="02010609060101010101" charset="-122"/>
              </a:rPr>
              <a:t> 1 1 0</a:t>
            </a:r>
            <a:endParaRPr lang="en-US" altLang="zh-CN" sz="1600" b="0" i="0">
              <a:solidFill>
                <a:srgbClr val="4D4D4D"/>
              </a:solidFill>
              <a:latin typeface="黑体" panose="02010609060101010101" charset="-122"/>
              <a:ea typeface="黑体" panose="02010609060101010101" charset="-122"/>
              <a:cs typeface="黑体" panose="02010609060101010101" charset="-122"/>
            </a:endParaRPr>
          </a:p>
          <a:p>
            <a:pPr marL="0" indent="0"/>
            <a:r>
              <a:rPr lang="en-US" altLang="zh-CN" sz="1600" b="0" i="0">
                <a:solidFill>
                  <a:srgbClr val="FF0000"/>
                </a:solidFill>
                <a:latin typeface="黑体" panose="02010609060101010101" charset="-122"/>
                <a:ea typeface="黑体" panose="02010609060101010101" charset="-122"/>
                <a:cs typeface="黑体" panose="02010609060101010101" charset="-122"/>
              </a:rPr>
              <a:t>Mealy/Moore</a:t>
            </a:r>
            <a:r>
              <a:rPr lang="zh-CN" altLang="en-US" sz="1600" b="0" i="0">
                <a:solidFill>
                  <a:srgbClr val="FF0000"/>
                </a:solidFill>
                <a:latin typeface="黑体" panose="02010609060101010101" charset="-122"/>
                <a:ea typeface="黑体" panose="02010609060101010101" charset="-122"/>
                <a:cs typeface="黑体" panose="02010609060101010101" charset="-122"/>
              </a:rPr>
              <a:t>：</a:t>
            </a:r>
            <a:endParaRPr lang="zh-CN" altLang="en-US" sz="1600" b="0" i="0">
              <a:solidFill>
                <a:srgbClr val="FF0000"/>
              </a:solidFill>
              <a:latin typeface="黑体" panose="02010609060101010101" charset="-122"/>
              <a:ea typeface="黑体" panose="02010609060101010101" charset="-122"/>
              <a:cs typeface="黑体" panose="02010609060101010101" charset="-122"/>
            </a:endParaRPr>
          </a:p>
          <a:p>
            <a:pPr marL="0" indent="0"/>
            <a:r>
              <a:rPr lang="en-US" altLang="zh-CN" sz="1600" b="0" i="0">
                <a:solidFill>
                  <a:srgbClr val="4D4D4D"/>
                </a:solidFill>
                <a:latin typeface="黑体" panose="02010609060101010101" charset="-122"/>
                <a:ea typeface="黑体" panose="02010609060101010101" charset="-122"/>
                <a:cs typeface="黑体" panose="02010609060101010101" charset="-122"/>
              </a:rPr>
              <a:t>Moore</a:t>
            </a:r>
            <a:r>
              <a:rPr lang="zh-CN" altLang="en-US" sz="1600" b="0" i="0">
                <a:solidFill>
                  <a:srgbClr val="4D4D4D"/>
                </a:solidFill>
                <a:latin typeface="黑体" panose="02010609060101010101" charset="-122"/>
                <a:ea typeface="黑体" panose="02010609060101010101" charset="-122"/>
                <a:cs typeface="黑体" panose="02010609060101010101" charset="-122"/>
              </a:rPr>
              <a:t>状态机的输出仅依赖于</a:t>
            </a:r>
            <a:r>
              <a:rPr lang="zh-CN" altLang="en-US" sz="1600" b="0" i="0">
                <a:solidFill>
                  <a:srgbClr val="4D4D4D"/>
                </a:solidFill>
                <a:highlight>
                  <a:srgbClr val="FFFF00"/>
                </a:highlight>
                <a:latin typeface="黑体" panose="02010609060101010101" charset="-122"/>
                <a:ea typeface="黑体" panose="02010609060101010101" charset="-122"/>
                <a:cs typeface="黑体" panose="02010609060101010101" charset="-122"/>
              </a:rPr>
              <a:t>当前状态</a:t>
            </a:r>
            <a:r>
              <a:rPr lang="zh-CN" altLang="en-US" sz="1600" b="0" i="0">
                <a:solidFill>
                  <a:srgbClr val="4D4D4D"/>
                </a:solidFill>
                <a:latin typeface="黑体" panose="02010609060101010101" charset="-122"/>
                <a:ea typeface="黑体" panose="02010609060101010101" charset="-122"/>
                <a:cs typeface="黑体" panose="02010609060101010101" charset="-122"/>
              </a:rPr>
              <a:t>而与输入无关。想要输出</a:t>
            </a:r>
            <a:r>
              <a:rPr lang="en-US" altLang="zh-CN" sz="1600" b="0" i="0">
                <a:solidFill>
                  <a:srgbClr val="4D4D4D"/>
                </a:solidFill>
                <a:latin typeface="黑体" panose="02010609060101010101" charset="-122"/>
                <a:ea typeface="黑体" panose="02010609060101010101" charset="-122"/>
                <a:cs typeface="黑体" panose="02010609060101010101" charset="-122"/>
              </a:rPr>
              <a:t>dout = 1</a:t>
            </a:r>
            <a:r>
              <a:rPr lang="zh-CN" altLang="en-US" sz="1600" b="0" i="0">
                <a:solidFill>
                  <a:srgbClr val="4D4D4D"/>
                </a:solidFill>
                <a:latin typeface="黑体" panose="02010609060101010101" charset="-122"/>
                <a:ea typeface="黑体" panose="02010609060101010101" charset="-122"/>
                <a:cs typeface="黑体" panose="02010609060101010101" charset="-122"/>
              </a:rPr>
              <a:t>，状态</a:t>
            </a:r>
            <a:r>
              <a:rPr lang="en-US" altLang="zh-CN" sz="1600" b="0" i="0">
                <a:solidFill>
                  <a:srgbClr val="4D4D4D"/>
                </a:solidFill>
                <a:latin typeface="黑体" panose="02010609060101010101" charset="-122"/>
                <a:ea typeface="黑体" panose="02010609060101010101" charset="-122"/>
                <a:cs typeface="黑体" panose="02010609060101010101" charset="-122"/>
              </a:rPr>
              <a:t>S3</a:t>
            </a:r>
            <a:r>
              <a:rPr lang="zh-CN" altLang="en-US" sz="1600" b="0" i="0">
                <a:solidFill>
                  <a:srgbClr val="4D4D4D"/>
                </a:solidFill>
                <a:latin typeface="黑体" panose="02010609060101010101" charset="-122"/>
                <a:ea typeface="黑体" panose="02010609060101010101" charset="-122"/>
                <a:cs typeface="黑体" panose="02010609060101010101" charset="-122"/>
              </a:rPr>
              <a:t>必须形成。</a:t>
            </a:r>
            <a:endParaRPr lang="zh-CN" altLang="en-US" sz="1600" b="0" i="0">
              <a:solidFill>
                <a:srgbClr val="4D4D4D"/>
              </a:solidFill>
              <a:latin typeface="黑体" panose="02010609060101010101" charset="-122"/>
              <a:ea typeface="黑体" panose="02010609060101010101" charset="-122"/>
              <a:cs typeface="黑体" panose="02010609060101010101" charset="-122"/>
            </a:endParaRPr>
          </a:p>
          <a:p>
            <a:pPr marL="0" indent="0"/>
            <a:r>
              <a:rPr lang="en-US" altLang="zh-CN" sz="1600" b="0" i="0">
                <a:solidFill>
                  <a:srgbClr val="4D4D4D"/>
                </a:solidFill>
                <a:latin typeface="黑体" panose="02010609060101010101" charset="-122"/>
                <a:ea typeface="黑体" panose="02010609060101010101" charset="-122"/>
                <a:cs typeface="黑体" panose="02010609060101010101" charset="-122"/>
              </a:rPr>
              <a:t>Mealy</a:t>
            </a:r>
            <a:r>
              <a:rPr lang="zh-CN" altLang="en-US" sz="1600" b="0" i="0">
                <a:solidFill>
                  <a:srgbClr val="4D4D4D"/>
                </a:solidFill>
                <a:latin typeface="黑体" panose="02010609060101010101" charset="-122"/>
                <a:ea typeface="黑体" panose="02010609060101010101" charset="-122"/>
                <a:cs typeface="黑体" panose="02010609060101010101" charset="-122"/>
              </a:rPr>
              <a:t>状态机的输出</a:t>
            </a:r>
            <a:r>
              <a:rPr lang="zh-CN" altLang="en-US" sz="1600" b="0" i="0">
                <a:solidFill>
                  <a:srgbClr val="4D4D4D"/>
                </a:solidFill>
                <a:highlight>
                  <a:srgbClr val="FFFF00"/>
                </a:highlight>
                <a:latin typeface="黑体" panose="02010609060101010101" charset="-122"/>
                <a:ea typeface="黑体" panose="02010609060101010101" charset="-122"/>
                <a:cs typeface="黑体" panose="02010609060101010101" charset="-122"/>
              </a:rPr>
              <a:t>与当前状态和输入有关</a:t>
            </a:r>
            <a:r>
              <a:rPr lang="zh-CN" altLang="en-US" sz="1600" b="0" i="0">
                <a:solidFill>
                  <a:srgbClr val="4D4D4D"/>
                </a:solidFill>
                <a:latin typeface="黑体" panose="02010609060101010101" charset="-122"/>
                <a:ea typeface="黑体" panose="02010609060101010101" charset="-122"/>
                <a:cs typeface="黑体" panose="02010609060101010101" charset="-122"/>
              </a:rPr>
              <a:t>。想要输出</a:t>
            </a:r>
            <a:r>
              <a:rPr lang="en-US" altLang="zh-CN" sz="1600" b="0" i="0">
                <a:solidFill>
                  <a:srgbClr val="4D4D4D"/>
                </a:solidFill>
                <a:latin typeface="黑体" panose="02010609060101010101" charset="-122"/>
                <a:ea typeface="黑体" panose="02010609060101010101" charset="-122"/>
                <a:cs typeface="黑体" panose="02010609060101010101" charset="-122"/>
              </a:rPr>
              <a:t>dout = 1</a:t>
            </a:r>
            <a:r>
              <a:rPr lang="zh-CN" altLang="en-US" sz="1600" b="0" i="0">
                <a:solidFill>
                  <a:srgbClr val="4D4D4D"/>
                </a:solidFill>
                <a:latin typeface="黑体" panose="02010609060101010101" charset="-122"/>
                <a:ea typeface="黑体" panose="02010609060101010101" charset="-122"/>
                <a:cs typeface="黑体" panose="02010609060101010101" charset="-122"/>
              </a:rPr>
              <a:t>，状态</a:t>
            </a:r>
            <a:r>
              <a:rPr lang="en-US" altLang="zh-CN" sz="1600" b="0" i="0">
                <a:solidFill>
                  <a:srgbClr val="4D4D4D"/>
                </a:solidFill>
                <a:latin typeface="黑体" panose="02010609060101010101" charset="-122"/>
                <a:ea typeface="黑体" panose="02010609060101010101" charset="-122"/>
                <a:cs typeface="黑体" panose="02010609060101010101" charset="-122"/>
              </a:rPr>
              <a:t>S2</a:t>
            </a:r>
            <a:r>
              <a:rPr lang="zh-CN" altLang="en-US" sz="1600" b="0" i="0">
                <a:solidFill>
                  <a:srgbClr val="4D4D4D"/>
                </a:solidFill>
                <a:latin typeface="黑体" panose="02010609060101010101" charset="-122"/>
                <a:ea typeface="黑体" panose="02010609060101010101" charset="-122"/>
                <a:cs typeface="黑体" panose="02010609060101010101" charset="-122"/>
              </a:rPr>
              <a:t>下输入</a:t>
            </a:r>
            <a:r>
              <a:rPr lang="en-US" altLang="zh-CN" sz="1600" b="0" i="0">
                <a:solidFill>
                  <a:srgbClr val="4D4D4D"/>
                </a:solidFill>
                <a:latin typeface="黑体" panose="02010609060101010101" charset="-122"/>
                <a:ea typeface="黑体" panose="02010609060101010101" charset="-122"/>
                <a:cs typeface="黑体" panose="02010609060101010101" charset="-122"/>
              </a:rPr>
              <a:t>din = 1</a:t>
            </a:r>
            <a:r>
              <a:rPr lang="zh-CN" altLang="en-US" sz="1600" b="0" i="0">
                <a:solidFill>
                  <a:srgbClr val="4D4D4D"/>
                </a:solidFill>
                <a:latin typeface="黑体" panose="02010609060101010101" charset="-122"/>
                <a:ea typeface="黑体" panose="02010609060101010101" charset="-122"/>
                <a:cs typeface="黑体" panose="02010609060101010101" charset="-122"/>
              </a:rPr>
              <a:t>就可以了，不需要状态</a:t>
            </a:r>
            <a:r>
              <a:rPr lang="en-US" altLang="zh-CN" sz="1600" b="0" i="0">
                <a:solidFill>
                  <a:srgbClr val="4D4D4D"/>
                </a:solidFill>
                <a:latin typeface="黑体" panose="02010609060101010101" charset="-122"/>
                <a:ea typeface="黑体" panose="02010609060101010101" charset="-122"/>
                <a:cs typeface="黑体" panose="02010609060101010101" charset="-122"/>
              </a:rPr>
              <a:t>S3</a:t>
            </a:r>
            <a:r>
              <a:rPr lang="zh-CN" altLang="en-US" sz="1600" b="0" i="0">
                <a:solidFill>
                  <a:srgbClr val="4D4D4D"/>
                </a:solidFill>
                <a:latin typeface="黑体" panose="02010609060101010101" charset="-122"/>
                <a:ea typeface="黑体" panose="02010609060101010101" charset="-122"/>
                <a:cs typeface="黑体" panose="02010609060101010101" charset="-122"/>
              </a:rPr>
              <a:t>。根据波形可对比反应更快</a:t>
            </a:r>
            <a:endParaRPr lang="zh-CN" altLang="en-US" sz="1600" b="0" i="0">
              <a:solidFill>
                <a:srgbClr val="4D4D4D"/>
              </a:solidFill>
              <a:latin typeface="黑体" panose="02010609060101010101" charset="-122"/>
              <a:ea typeface="黑体" panose="02010609060101010101" charset="-122"/>
              <a:cs typeface="黑体" panose="02010609060101010101" charset="-122"/>
            </a:endParaRPr>
          </a:p>
        </p:txBody>
      </p:sp>
      <p:grpSp>
        <p:nvGrpSpPr>
          <p:cNvPr id="3" name="组合 2"/>
          <p:cNvGrpSpPr/>
          <p:nvPr/>
        </p:nvGrpSpPr>
        <p:grpSpPr>
          <a:xfrm>
            <a:off x="533400" y="4773930"/>
            <a:ext cx="3322320" cy="1961515"/>
            <a:chOff x="780" y="7591"/>
            <a:chExt cx="5232" cy="3089"/>
          </a:xfrm>
        </p:grpSpPr>
        <p:grpSp>
          <p:nvGrpSpPr>
            <p:cNvPr id="70" name="组合 69"/>
            <p:cNvGrpSpPr/>
            <p:nvPr/>
          </p:nvGrpSpPr>
          <p:grpSpPr>
            <a:xfrm>
              <a:off x="780" y="7591"/>
              <a:ext cx="5232" cy="2961"/>
              <a:chOff x="2626" y="4899"/>
              <a:chExt cx="5461" cy="3091"/>
            </a:xfrm>
          </p:grpSpPr>
          <p:grpSp>
            <p:nvGrpSpPr>
              <p:cNvPr id="71" name="组合 70"/>
              <p:cNvGrpSpPr/>
              <p:nvPr/>
            </p:nvGrpSpPr>
            <p:grpSpPr>
              <a:xfrm>
                <a:off x="4093" y="5741"/>
                <a:ext cx="1076" cy="931"/>
                <a:chOff x="2426" y="5565"/>
                <a:chExt cx="1076" cy="931"/>
              </a:xfrm>
            </p:grpSpPr>
            <p:sp>
              <p:nvSpPr>
                <p:cNvPr id="72" name="椭圆 71"/>
                <p:cNvSpPr/>
                <p:nvPr/>
              </p:nvSpPr>
              <p:spPr>
                <a:xfrm>
                  <a:off x="2426" y="5565"/>
                  <a:ext cx="941" cy="931"/>
                </a:xfrm>
                <a:prstGeom prst="ellipse">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3" name="文本框 72"/>
                <p:cNvSpPr txBox="1"/>
                <p:nvPr/>
              </p:nvSpPr>
              <p:spPr>
                <a:xfrm>
                  <a:off x="2426" y="5741"/>
                  <a:ext cx="1076" cy="605"/>
                </a:xfrm>
                <a:prstGeom prst="rect">
                  <a:avLst/>
                </a:prstGeom>
                <a:noFill/>
              </p:spPr>
              <p:txBody>
                <a:bodyPr wrap="square" rtlCol="0">
                  <a:spAutoFit/>
                </a:bodyPr>
                <a:p>
                  <a:r>
                    <a:rPr lang="en-US" altLang="zh-CN"/>
                    <a:t>S1/0</a:t>
                  </a:r>
                  <a:endParaRPr lang="en-US" altLang="zh-CN"/>
                </a:p>
              </p:txBody>
            </p:sp>
          </p:grpSp>
          <p:grpSp>
            <p:nvGrpSpPr>
              <p:cNvPr id="74" name="组合 73"/>
              <p:cNvGrpSpPr/>
              <p:nvPr/>
            </p:nvGrpSpPr>
            <p:grpSpPr>
              <a:xfrm>
                <a:off x="2626" y="5765"/>
                <a:ext cx="1076" cy="931"/>
                <a:chOff x="2426" y="5565"/>
                <a:chExt cx="1076" cy="931"/>
              </a:xfrm>
            </p:grpSpPr>
            <p:sp>
              <p:nvSpPr>
                <p:cNvPr id="75" name="椭圆 74"/>
                <p:cNvSpPr/>
                <p:nvPr/>
              </p:nvSpPr>
              <p:spPr>
                <a:xfrm>
                  <a:off x="2426" y="5565"/>
                  <a:ext cx="941" cy="931"/>
                </a:xfrm>
                <a:prstGeom prst="ellipse">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6" name="文本框 75"/>
                <p:cNvSpPr txBox="1"/>
                <p:nvPr/>
              </p:nvSpPr>
              <p:spPr>
                <a:xfrm>
                  <a:off x="2426" y="5741"/>
                  <a:ext cx="1076" cy="605"/>
                </a:xfrm>
                <a:prstGeom prst="rect">
                  <a:avLst/>
                </a:prstGeom>
                <a:noFill/>
              </p:spPr>
              <p:txBody>
                <a:bodyPr wrap="square" rtlCol="0">
                  <a:spAutoFit/>
                </a:bodyPr>
                <a:p>
                  <a:r>
                    <a:rPr lang="en-US" altLang="zh-CN"/>
                    <a:t>S0/0</a:t>
                  </a:r>
                  <a:endParaRPr lang="en-US" altLang="zh-CN"/>
                </a:p>
              </p:txBody>
            </p:sp>
          </p:grpSp>
          <p:grpSp>
            <p:nvGrpSpPr>
              <p:cNvPr id="77" name="组合 76"/>
              <p:cNvGrpSpPr/>
              <p:nvPr/>
            </p:nvGrpSpPr>
            <p:grpSpPr>
              <a:xfrm>
                <a:off x="7011" y="5765"/>
                <a:ext cx="1076" cy="931"/>
                <a:chOff x="2426" y="5565"/>
                <a:chExt cx="1076" cy="931"/>
              </a:xfrm>
            </p:grpSpPr>
            <p:sp>
              <p:nvSpPr>
                <p:cNvPr id="78" name="椭圆 77"/>
                <p:cNvSpPr/>
                <p:nvPr/>
              </p:nvSpPr>
              <p:spPr>
                <a:xfrm>
                  <a:off x="2426" y="5565"/>
                  <a:ext cx="941" cy="931"/>
                </a:xfrm>
                <a:prstGeom prst="ellipse">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9" name="文本框 78"/>
                <p:cNvSpPr txBox="1"/>
                <p:nvPr/>
              </p:nvSpPr>
              <p:spPr>
                <a:xfrm>
                  <a:off x="2426" y="5741"/>
                  <a:ext cx="1076" cy="605"/>
                </a:xfrm>
                <a:prstGeom prst="rect">
                  <a:avLst/>
                </a:prstGeom>
                <a:noFill/>
              </p:spPr>
              <p:txBody>
                <a:bodyPr wrap="square" rtlCol="0">
                  <a:spAutoFit/>
                </a:bodyPr>
                <a:p>
                  <a:r>
                    <a:rPr lang="en-US" altLang="zh-CN"/>
                    <a:t>S3/1</a:t>
                  </a:r>
                  <a:endParaRPr lang="en-US" altLang="zh-CN"/>
                </a:p>
              </p:txBody>
            </p:sp>
          </p:grpSp>
          <p:grpSp>
            <p:nvGrpSpPr>
              <p:cNvPr id="80" name="组合 79"/>
              <p:cNvGrpSpPr/>
              <p:nvPr/>
            </p:nvGrpSpPr>
            <p:grpSpPr>
              <a:xfrm>
                <a:off x="5560" y="5767"/>
                <a:ext cx="1076" cy="931"/>
                <a:chOff x="2426" y="5565"/>
                <a:chExt cx="1076" cy="931"/>
              </a:xfrm>
            </p:grpSpPr>
            <p:sp>
              <p:nvSpPr>
                <p:cNvPr id="81" name="椭圆 80"/>
                <p:cNvSpPr/>
                <p:nvPr/>
              </p:nvSpPr>
              <p:spPr>
                <a:xfrm>
                  <a:off x="2426" y="5565"/>
                  <a:ext cx="941" cy="931"/>
                </a:xfrm>
                <a:prstGeom prst="ellipse">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2" name="文本框 81"/>
                <p:cNvSpPr txBox="1"/>
                <p:nvPr/>
              </p:nvSpPr>
              <p:spPr>
                <a:xfrm>
                  <a:off x="2426" y="5741"/>
                  <a:ext cx="1076" cy="605"/>
                </a:xfrm>
                <a:prstGeom prst="rect">
                  <a:avLst/>
                </a:prstGeom>
                <a:noFill/>
              </p:spPr>
              <p:txBody>
                <a:bodyPr wrap="square" rtlCol="0">
                  <a:spAutoFit/>
                </a:bodyPr>
                <a:p>
                  <a:r>
                    <a:rPr lang="en-US" altLang="zh-CN"/>
                    <a:t>S2/0</a:t>
                  </a:r>
                  <a:endParaRPr lang="en-US" altLang="zh-CN"/>
                </a:p>
              </p:txBody>
            </p:sp>
          </p:grpSp>
          <p:cxnSp>
            <p:nvCxnSpPr>
              <p:cNvPr id="83" name="直接箭头连接符 82"/>
              <p:cNvCxnSpPr>
                <a:endCxn id="73" idx="1"/>
              </p:cNvCxnSpPr>
              <p:nvPr/>
            </p:nvCxnSpPr>
            <p:spPr>
              <a:xfrm>
                <a:off x="3583" y="6220"/>
                <a:ext cx="510"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84" name="直接箭头连接符 83"/>
              <p:cNvCxnSpPr/>
              <p:nvPr/>
            </p:nvCxnSpPr>
            <p:spPr>
              <a:xfrm>
                <a:off x="5034" y="6207"/>
                <a:ext cx="510"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85" name="直接箭头连接符 84"/>
              <p:cNvCxnSpPr/>
              <p:nvPr/>
            </p:nvCxnSpPr>
            <p:spPr>
              <a:xfrm>
                <a:off x="6501" y="6207"/>
                <a:ext cx="510"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86" name="曲线连接符 85"/>
              <p:cNvCxnSpPr>
                <a:stCxn id="75" idx="1"/>
                <a:endCxn id="75" idx="7"/>
              </p:cNvCxnSpPr>
              <p:nvPr/>
            </p:nvCxnSpPr>
            <p:spPr>
              <a:xfrm rot="16200000" flipH="1">
                <a:off x="3096" y="5569"/>
                <a:ext cx="5" cy="665"/>
              </a:xfrm>
              <a:prstGeom prst="curvedConnector3">
                <a:avLst>
                  <a:gd name="adj1" fmla="val -10180000"/>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87" name="曲线连接符 86"/>
              <p:cNvCxnSpPr/>
              <p:nvPr/>
            </p:nvCxnSpPr>
            <p:spPr>
              <a:xfrm rot="16200000" flipH="1">
                <a:off x="4561" y="5564"/>
                <a:ext cx="5" cy="665"/>
              </a:xfrm>
              <a:prstGeom prst="curvedConnector3">
                <a:avLst>
                  <a:gd name="adj1" fmla="val -10180000"/>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88" name="曲线连接符 87"/>
              <p:cNvCxnSpPr>
                <a:stCxn id="78" idx="3"/>
                <a:endCxn id="72" idx="4"/>
              </p:cNvCxnSpPr>
              <p:nvPr/>
            </p:nvCxnSpPr>
            <p:spPr>
              <a:xfrm rot="5400000">
                <a:off x="5800" y="5323"/>
                <a:ext cx="112" cy="2585"/>
              </a:xfrm>
              <a:prstGeom prst="curvedConnector3">
                <a:avLst>
                  <a:gd name="adj1" fmla="val 455804"/>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89" name="曲线连接符 88"/>
              <p:cNvCxnSpPr/>
              <p:nvPr/>
            </p:nvCxnSpPr>
            <p:spPr>
              <a:xfrm rot="5400000">
                <a:off x="4344" y="5349"/>
                <a:ext cx="112" cy="2585"/>
              </a:xfrm>
              <a:prstGeom prst="curvedConnector3">
                <a:avLst>
                  <a:gd name="adj1" fmla="val 455804"/>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90" name="曲线连接符 89"/>
              <p:cNvCxnSpPr/>
              <p:nvPr/>
            </p:nvCxnSpPr>
            <p:spPr>
              <a:xfrm rot="5400000" flipH="1">
                <a:off x="5055" y="4269"/>
                <a:ext cx="136" cy="4718"/>
              </a:xfrm>
              <a:prstGeom prst="curvedConnector3">
                <a:avLst>
                  <a:gd name="adj1" fmla="val -599264"/>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91" name="文本框 90"/>
              <p:cNvSpPr txBox="1"/>
              <p:nvPr/>
            </p:nvSpPr>
            <p:spPr>
              <a:xfrm>
                <a:off x="2832" y="4912"/>
                <a:ext cx="599" cy="605"/>
              </a:xfrm>
              <a:prstGeom prst="rect">
                <a:avLst/>
              </a:prstGeom>
              <a:noFill/>
            </p:spPr>
            <p:txBody>
              <a:bodyPr wrap="square" rtlCol="0">
                <a:spAutoFit/>
              </a:bodyPr>
              <a:p>
                <a:r>
                  <a:rPr lang="en-US" altLang="zh-CN"/>
                  <a:t>0</a:t>
                </a:r>
                <a:endParaRPr lang="en-US" altLang="zh-CN"/>
              </a:p>
            </p:txBody>
          </p:sp>
          <p:sp>
            <p:nvSpPr>
              <p:cNvPr id="92" name="文本框 91"/>
              <p:cNvSpPr txBox="1"/>
              <p:nvPr/>
            </p:nvSpPr>
            <p:spPr>
              <a:xfrm>
                <a:off x="4369" y="4899"/>
                <a:ext cx="599" cy="605"/>
              </a:xfrm>
              <a:prstGeom prst="rect">
                <a:avLst/>
              </a:prstGeom>
              <a:noFill/>
            </p:spPr>
            <p:txBody>
              <a:bodyPr wrap="square" rtlCol="0">
                <a:spAutoFit/>
              </a:bodyPr>
              <a:p>
                <a:r>
                  <a:rPr lang="en-US" altLang="zh-CN"/>
                  <a:t>1</a:t>
                </a:r>
                <a:endParaRPr lang="en-US" altLang="zh-CN"/>
              </a:p>
            </p:txBody>
          </p:sp>
          <p:sp>
            <p:nvSpPr>
              <p:cNvPr id="93" name="文本框 92"/>
              <p:cNvSpPr txBox="1"/>
              <p:nvPr/>
            </p:nvSpPr>
            <p:spPr>
              <a:xfrm>
                <a:off x="4997" y="5690"/>
                <a:ext cx="599" cy="605"/>
              </a:xfrm>
              <a:prstGeom prst="rect">
                <a:avLst/>
              </a:prstGeom>
              <a:noFill/>
            </p:spPr>
            <p:txBody>
              <a:bodyPr wrap="square" rtlCol="0">
                <a:spAutoFit/>
              </a:bodyPr>
              <a:p>
                <a:r>
                  <a:rPr lang="en-US" altLang="zh-CN"/>
                  <a:t>0</a:t>
                </a:r>
                <a:endParaRPr lang="en-US" altLang="zh-CN"/>
              </a:p>
            </p:txBody>
          </p:sp>
          <p:sp>
            <p:nvSpPr>
              <p:cNvPr id="94" name="文本框 93"/>
              <p:cNvSpPr txBox="1"/>
              <p:nvPr/>
            </p:nvSpPr>
            <p:spPr>
              <a:xfrm>
                <a:off x="6485" y="5690"/>
                <a:ext cx="599" cy="605"/>
              </a:xfrm>
              <a:prstGeom prst="rect">
                <a:avLst/>
              </a:prstGeom>
              <a:noFill/>
            </p:spPr>
            <p:txBody>
              <a:bodyPr wrap="square" rtlCol="0">
                <a:spAutoFit/>
              </a:bodyPr>
              <a:p>
                <a:r>
                  <a:rPr lang="en-US" altLang="zh-CN"/>
                  <a:t>1</a:t>
                </a:r>
                <a:endParaRPr lang="en-US" altLang="zh-CN"/>
              </a:p>
            </p:txBody>
          </p:sp>
          <p:sp>
            <p:nvSpPr>
              <p:cNvPr id="95" name="文本框 94"/>
              <p:cNvSpPr txBox="1"/>
              <p:nvPr/>
            </p:nvSpPr>
            <p:spPr>
              <a:xfrm>
                <a:off x="5696" y="6586"/>
                <a:ext cx="599" cy="605"/>
              </a:xfrm>
              <a:prstGeom prst="rect">
                <a:avLst/>
              </a:prstGeom>
              <a:noFill/>
            </p:spPr>
            <p:txBody>
              <a:bodyPr wrap="square" rtlCol="0">
                <a:spAutoFit/>
              </a:bodyPr>
              <a:p>
                <a:r>
                  <a:rPr lang="en-US" altLang="zh-CN"/>
                  <a:t>1</a:t>
                </a:r>
                <a:endParaRPr lang="en-US" altLang="zh-CN"/>
              </a:p>
            </p:txBody>
          </p:sp>
          <p:sp>
            <p:nvSpPr>
              <p:cNvPr id="96" name="文本框 95"/>
              <p:cNvSpPr txBox="1"/>
              <p:nvPr/>
            </p:nvSpPr>
            <p:spPr>
              <a:xfrm>
                <a:off x="3532" y="5690"/>
                <a:ext cx="599" cy="605"/>
              </a:xfrm>
              <a:prstGeom prst="rect">
                <a:avLst/>
              </a:prstGeom>
              <a:noFill/>
            </p:spPr>
            <p:txBody>
              <a:bodyPr wrap="square" rtlCol="0">
                <a:spAutoFit/>
              </a:bodyPr>
              <a:p>
                <a:r>
                  <a:rPr lang="en-US" altLang="zh-CN"/>
                  <a:t>1</a:t>
                </a:r>
                <a:endParaRPr lang="en-US" altLang="zh-CN"/>
              </a:p>
            </p:txBody>
          </p:sp>
          <p:sp>
            <p:nvSpPr>
              <p:cNvPr id="97" name="文本框 96"/>
              <p:cNvSpPr txBox="1"/>
              <p:nvPr/>
            </p:nvSpPr>
            <p:spPr>
              <a:xfrm>
                <a:off x="3702" y="6586"/>
                <a:ext cx="599" cy="605"/>
              </a:xfrm>
              <a:prstGeom prst="rect">
                <a:avLst/>
              </a:prstGeom>
              <a:noFill/>
            </p:spPr>
            <p:txBody>
              <a:bodyPr wrap="square" rtlCol="0">
                <a:spAutoFit/>
              </a:bodyPr>
              <a:p>
                <a:r>
                  <a:rPr lang="en-US" altLang="zh-CN"/>
                  <a:t>0</a:t>
                </a:r>
                <a:endParaRPr lang="en-US" altLang="zh-CN"/>
              </a:p>
            </p:txBody>
          </p:sp>
          <p:sp>
            <p:nvSpPr>
              <p:cNvPr id="98" name="文本框 97"/>
              <p:cNvSpPr txBox="1"/>
              <p:nvPr/>
            </p:nvSpPr>
            <p:spPr>
              <a:xfrm>
                <a:off x="4677" y="7385"/>
                <a:ext cx="599" cy="605"/>
              </a:xfrm>
              <a:prstGeom prst="rect">
                <a:avLst/>
              </a:prstGeom>
              <a:noFill/>
            </p:spPr>
            <p:txBody>
              <a:bodyPr wrap="square" rtlCol="0">
                <a:spAutoFit/>
              </a:bodyPr>
              <a:p>
                <a:r>
                  <a:rPr lang="en-US" altLang="zh-CN"/>
                  <a:t>0</a:t>
                </a:r>
                <a:endParaRPr lang="en-US" altLang="zh-CN"/>
              </a:p>
            </p:txBody>
          </p:sp>
        </p:grpSp>
        <p:sp>
          <p:nvSpPr>
            <p:cNvPr id="100" name="文本框 99"/>
            <p:cNvSpPr txBox="1"/>
            <p:nvPr/>
          </p:nvSpPr>
          <p:spPr>
            <a:xfrm>
              <a:off x="3319" y="10150"/>
              <a:ext cx="2398" cy="531"/>
            </a:xfrm>
            <a:prstGeom prst="rect">
              <a:avLst/>
            </a:prstGeom>
            <a:noFill/>
          </p:spPr>
          <p:txBody>
            <a:bodyPr wrap="square" rtlCol="0" anchor="t">
              <a:spAutoFit/>
            </a:bodyPr>
            <a:p>
              <a:r>
                <a:rPr lang="en-US" altLang="zh-CN" sz="1600">
                  <a:solidFill>
                    <a:srgbClr val="4D4D4D"/>
                  </a:solidFill>
                  <a:latin typeface="黑体" panose="02010609060101010101" charset="-122"/>
                  <a:ea typeface="黑体" panose="02010609060101010101" charset="-122"/>
                  <a:cs typeface="黑体" panose="02010609060101010101" charset="-122"/>
                  <a:sym typeface="+mn-ea"/>
                </a:rPr>
                <a:t>Moore</a:t>
              </a:r>
              <a:r>
                <a:rPr lang="zh-CN" altLang="en-US" sz="1600">
                  <a:solidFill>
                    <a:srgbClr val="4D4D4D"/>
                  </a:solidFill>
                  <a:latin typeface="黑体" panose="02010609060101010101" charset="-122"/>
                  <a:ea typeface="黑体" panose="02010609060101010101" charset="-122"/>
                  <a:cs typeface="黑体" panose="02010609060101010101" charset="-122"/>
                  <a:sym typeface="+mn-ea"/>
                </a:rPr>
                <a:t>状态机</a:t>
              </a:r>
              <a:endParaRPr lang="zh-CN" altLang="en-US" sz="1600">
                <a:solidFill>
                  <a:srgbClr val="4D4D4D"/>
                </a:solidFill>
                <a:latin typeface="黑体" panose="02010609060101010101" charset="-122"/>
                <a:ea typeface="黑体" panose="02010609060101010101" charset="-122"/>
                <a:cs typeface="黑体" panose="02010609060101010101" charset="-122"/>
                <a:sym typeface="+mn-ea"/>
              </a:endParaRPr>
            </a:p>
          </p:txBody>
        </p:sp>
      </p:grpSp>
      <p:grpSp>
        <p:nvGrpSpPr>
          <p:cNvPr id="4" name="组合 3"/>
          <p:cNvGrpSpPr/>
          <p:nvPr/>
        </p:nvGrpSpPr>
        <p:grpSpPr>
          <a:xfrm>
            <a:off x="5195570" y="5066665"/>
            <a:ext cx="3632200" cy="1790700"/>
            <a:chOff x="8182" y="7979"/>
            <a:chExt cx="5720" cy="2820"/>
          </a:xfrm>
        </p:grpSpPr>
        <p:pic>
          <p:nvPicPr>
            <p:cNvPr id="99" name="图片 98"/>
            <p:cNvPicPr>
              <a:picLocks noChangeAspect="1"/>
            </p:cNvPicPr>
            <p:nvPr/>
          </p:nvPicPr>
          <p:blipFill>
            <a:blip r:embed="rId1"/>
            <a:stretch>
              <a:fillRect/>
            </a:stretch>
          </p:blipFill>
          <p:spPr>
            <a:xfrm>
              <a:off x="8182" y="7979"/>
              <a:ext cx="5539" cy="2821"/>
            </a:xfrm>
            <a:prstGeom prst="rect">
              <a:avLst/>
            </a:prstGeom>
          </p:spPr>
        </p:pic>
        <p:sp>
          <p:nvSpPr>
            <p:cNvPr id="101" name="文本框 100"/>
            <p:cNvSpPr txBox="1"/>
            <p:nvPr/>
          </p:nvSpPr>
          <p:spPr>
            <a:xfrm>
              <a:off x="11504" y="10150"/>
              <a:ext cx="2398" cy="531"/>
            </a:xfrm>
            <a:prstGeom prst="rect">
              <a:avLst/>
            </a:prstGeom>
            <a:noFill/>
          </p:spPr>
          <p:txBody>
            <a:bodyPr wrap="square" rtlCol="0" anchor="t">
              <a:spAutoFit/>
            </a:bodyPr>
            <a:p>
              <a:r>
                <a:rPr lang="en-US" altLang="zh-CN" sz="1600">
                  <a:solidFill>
                    <a:srgbClr val="4D4D4D"/>
                  </a:solidFill>
                  <a:latin typeface="黑体" panose="02010609060101010101" charset="-122"/>
                  <a:ea typeface="黑体" panose="02010609060101010101" charset="-122"/>
                  <a:cs typeface="黑体" panose="02010609060101010101" charset="-122"/>
                  <a:sym typeface="+mn-ea"/>
                </a:rPr>
                <a:t>Mealy</a:t>
              </a:r>
              <a:r>
                <a:rPr lang="zh-CN" altLang="en-US" sz="1600">
                  <a:solidFill>
                    <a:srgbClr val="4D4D4D"/>
                  </a:solidFill>
                  <a:latin typeface="黑体" panose="02010609060101010101" charset="-122"/>
                  <a:ea typeface="黑体" panose="02010609060101010101" charset="-122"/>
                  <a:cs typeface="黑体" panose="02010609060101010101" charset="-122"/>
                  <a:sym typeface="+mn-ea"/>
                </a:rPr>
                <a:t>状态机</a:t>
              </a:r>
              <a:endParaRPr lang="zh-CN" altLang="en-US" sz="1600">
                <a:solidFill>
                  <a:srgbClr val="4D4D4D"/>
                </a:solidFill>
                <a:latin typeface="黑体" panose="02010609060101010101" charset="-122"/>
                <a:ea typeface="黑体" panose="02010609060101010101" charset="-122"/>
                <a:cs typeface="黑体" panose="02010609060101010101" charset="-122"/>
                <a:sym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wipe(left)">
                                      <p:cBhvr>
                                        <p:cTn id="7" dur="500"/>
                                        <p:tgtEl>
                                          <p:spTgt spid="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wipe(left)">
                                      <p:cBhvr>
                                        <p:cTn id="12" dur="500"/>
                                        <p:tgtEl>
                                          <p:spTgt spid="9">
                                            <p:txEl>
                                              <p:pRg st="2" end="2"/>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animEffect transition="in" filter="wipe(left)">
                                      <p:cBhvr>
                                        <p:cTn id="15" dur="500"/>
                                        <p:tgtEl>
                                          <p:spTgt spid="9">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9">
                                            <p:txEl>
                                              <p:pRg st="4" end="4"/>
                                            </p:txEl>
                                          </p:spTgt>
                                        </p:tgtEl>
                                        <p:attrNameLst>
                                          <p:attrName>style.visibility</p:attrName>
                                        </p:attrNameLst>
                                      </p:cBhvr>
                                      <p:to>
                                        <p:strVal val="visible"/>
                                      </p:to>
                                    </p:set>
                                    <p:animEffect transition="in" filter="wipe(left)">
                                      <p:cBhvr>
                                        <p:cTn id="20" dur="500"/>
                                        <p:tgtEl>
                                          <p:spTgt spid="9">
                                            <p:txEl>
                                              <p:pRg st="4" end="4"/>
                                            </p:txEl>
                                          </p:spTgt>
                                        </p:tgtEl>
                                      </p:cBhvr>
                                    </p:animEffect>
                                  </p:childTnLst>
                                </p:cTn>
                              </p:par>
                              <p:par>
                                <p:cTn id="21" presetID="22" presetClass="entr" presetSubtype="8" fill="hold" nodeType="with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animEffect transition="in" filter="wipe(left)">
                                      <p:cBhvr>
                                        <p:cTn id="23" dur="500"/>
                                        <p:tgtEl>
                                          <p:spTgt spid="9">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9">
                                            <p:txEl>
                                              <p:pRg st="6" end="6"/>
                                            </p:txEl>
                                          </p:spTgt>
                                        </p:tgtEl>
                                        <p:attrNameLst>
                                          <p:attrName>style.visibility</p:attrName>
                                        </p:attrNameLst>
                                      </p:cBhvr>
                                      <p:to>
                                        <p:strVal val="visible"/>
                                      </p:to>
                                    </p:set>
                                    <p:animEffect transition="in" filter="wipe(left)">
                                      <p:cBhvr>
                                        <p:cTn id="28" dur="500"/>
                                        <p:tgtEl>
                                          <p:spTgt spid="9">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9">
                                            <p:txEl>
                                              <p:pRg st="7" end="7"/>
                                            </p:txEl>
                                          </p:spTgt>
                                        </p:tgtEl>
                                        <p:attrNameLst>
                                          <p:attrName>style.visibility</p:attrName>
                                        </p:attrNameLst>
                                      </p:cBhvr>
                                      <p:to>
                                        <p:strVal val="visible"/>
                                      </p:to>
                                    </p:set>
                                    <p:animEffect transition="in" filter="wipe(left)">
                                      <p:cBhvr>
                                        <p:cTn id="33" dur="500"/>
                                        <p:tgtEl>
                                          <p:spTgt spid="9">
                                            <p:txEl>
                                              <p:pRg st="7" end="7"/>
                                            </p:txEl>
                                          </p:spTgt>
                                        </p:tgtEl>
                                      </p:cBhvr>
                                    </p:animEffect>
                                  </p:childTnLst>
                                </p:cTn>
                              </p:par>
                              <p:par>
                                <p:cTn id="34" presetID="22" presetClass="entr" presetSubtype="8" fill="hold" nodeType="with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left)">
                                      <p:cBhvr>
                                        <p:cTn id="36" dur="5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9">
                                            <p:txEl>
                                              <p:pRg st="8" end="8"/>
                                            </p:txEl>
                                          </p:spTgt>
                                        </p:tgtEl>
                                        <p:attrNameLst>
                                          <p:attrName>style.visibility</p:attrName>
                                        </p:attrNameLst>
                                      </p:cBhvr>
                                      <p:to>
                                        <p:strVal val="visible"/>
                                      </p:to>
                                    </p:set>
                                    <p:animEffect transition="in" filter="wipe(left)">
                                      <p:cBhvr>
                                        <p:cTn id="41" dur="500"/>
                                        <p:tgtEl>
                                          <p:spTgt spid="9">
                                            <p:txEl>
                                              <p:pRg st="8" end="8"/>
                                            </p:txEl>
                                          </p:spTgt>
                                        </p:tgtEl>
                                      </p:cBhvr>
                                    </p:animEffect>
                                  </p:childTnLst>
                                </p:cTn>
                              </p:par>
                              <p:par>
                                <p:cTn id="42" presetID="22" presetClass="entr" presetSubtype="8" fill="hold"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wipe(left)">
                                      <p:cBhvr>
                                        <p:cTn id="4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2"/>
          </p:nvPr>
        </p:nvSpPr>
        <p:spPr/>
        <p:txBody>
          <a:bodyPr/>
          <a:p>
            <a:r>
              <a:rPr lang="en-US" altLang="zh-CN">
                <a:sym typeface="+mn-ea"/>
              </a:rPr>
              <a:t>4 Verilog-</a:t>
            </a:r>
            <a:r>
              <a:rPr lang="zh-CN" altLang="en-US">
                <a:sym typeface="+mn-ea"/>
              </a:rPr>
              <a:t>状态</a:t>
            </a:r>
            <a:r>
              <a:rPr lang="zh-CN" altLang="en-US">
                <a:sym typeface="+mn-ea"/>
              </a:rPr>
              <a:t>机代码</a:t>
            </a:r>
            <a:endParaRPr lang="zh-CN" altLang="en-US"/>
          </a:p>
          <a:p>
            <a:endParaRPr lang="zh-CN" altLang="en-US"/>
          </a:p>
        </p:txBody>
      </p:sp>
      <p:grpSp>
        <p:nvGrpSpPr>
          <p:cNvPr id="34" name="组合 33"/>
          <p:cNvGrpSpPr/>
          <p:nvPr/>
        </p:nvGrpSpPr>
        <p:grpSpPr>
          <a:xfrm>
            <a:off x="5728335" y="3338195"/>
            <a:ext cx="3322320" cy="1880202"/>
            <a:chOff x="2626" y="4899"/>
            <a:chExt cx="5461" cy="3091"/>
          </a:xfrm>
        </p:grpSpPr>
        <p:grpSp>
          <p:nvGrpSpPr>
            <p:cNvPr id="10" name="组合 9"/>
            <p:cNvGrpSpPr/>
            <p:nvPr/>
          </p:nvGrpSpPr>
          <p:grpSpPr>
            <a:xfrm>
              <a:off x="4093" y="5741"/>
              <a:ext cx="1076" cy="931"/>
              <a:chOff x="2426" y="5565"/>
              <a:chExt cx="1076" cy="931"/>
            </a:xfrm>
          </p:grpSpPr>
          <p:sp>
            <p:nvSpPr>
              <p:cNvPr id="13" name="椭圆 12"/>
              <p:cNvSpPr/>
              <p:nvPr/>
            </p:nvSpPr>
            <p:spPr>
              <a:xfrm>
                <a:off x="2426" y="5565"/>
                <a:ext cx="941" cy="931"/>
              </a:xfrm>
              <a:prstGeom prst="ellipse">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文本框 13"/>
              <p:cNvSpPr txBox="1"/>
              <p:nvPr/>
            </p:nvSpPr>
            <p:spPr>
              <a:xfrm>
                <a:off x="2426" y="5741"/>
                <a:ext cx="1076" cy="605"/>
              </a:xfrm>
              <a:prstGeom prst="rect">
                <a:avLst/>
              </a:prstGeom>
              <a:noFill/>
            </p:spPr>
            <p:txBody>
              <a:bodyPr wrap="square" rtlCol="0">
                <a:spAutoFit/>
              </a:bodyPr>
              <a:p>
                <a:r>
                  <a:rPr lang="en-US" altLang="zh-CN"/>
                  <a:t>S1/0</a:t>
                </a:r>
                <a:endParaRPr lang="en-US" altLang="zh-CN"/>
              </a:p>
            </p:txBody>
          </p:sp>
        </p:grpSp>
        <p:grpSp>
          <p:nvGrpSpPr>
            <p:cNvPr id="15" name="组合 14"/>
            <p:cNvGrpSpPr/>
            <p:nvPr/>
          </p:nvGrpSpPr>
          <p:grpSpPr>
            <a:xfrm>
              <a:off x="2626" y="5765"/>
              <a:ext cx="1076" cy="931"/>
              <a:chOff x="2426" y="5565"/>
              <a:chExt cx="1076" cy="931"/>
            </a:xfrm>
          </p:grpSpPr>
          <p:sp>
            <p:nvSpPr>
              <p:cNvPr id="16" name="椭圆 15"/>
              <p:cNvSpPr/>
              <p:nvPr/>
            </p:nvSpPr>
            <p:spPr>
              <a:xfrm>
                <a:off x="2426" y="5565"/>
                <a:ext cx="941" cy="931"/>
              </a:xfrm>
              <a:prstGeom prst="ellipse">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文本框 16"/>
              <p:cNvSpPr txBox="1"/>
              <p:nvPr/>
            </p:nvSpPr>
            <p:spPr>
              <a:xfrm>
                <a:off x="2426" y="5741"/>
                <a:ext cx="1076" cy="605"/>
              </a:xfrm>
              <a:prstGeom prst="rect">
                <a:avLst/>
              </a:prstGeom>
              <a:noFill/>
            </p:spPr>
            <p:txBody>
              <a:bodyPr wrap="square" rtlCol="0">
                <a:spAutoFit/>
              </a:bodyPr>
              <a:p>
                <a:r>
                  <a:rPr lang="en-US" altLang="zh-CN"/>
                  <a:t>S0/0</a:t>
                </a:r>
                <a:endParaRPr lang="en-US" altLang="zh-CN"/>
              </a:p>
            </p:txBody>
          </p:sp>
        </p:grpSp>
        <p:grpSp>
          <p:nvGrpSpPr>
            <p:cNvPr id="18" name="组合 17"/>
            <p:cNvGrpSpPr/>
            <p:nvPr/>
          </p:nvGrpSpPr>
          <p:grpSpPr>
            <a:xfrm>
              <a:off x="7011" y="5765"/>
              <a:ext cx="1076" cy="931"/>
              <a:chOff x="2426" y="5565"/>
              <a:chExt cx="1076" cy="931"/>
            </a:xfrm>
          </p:grpSpPr>
          <p:sp>
            <p:nvSpPr>
              <p:cNvPr id="19" name="椭圆 18"/>
              <p:cNvSpPr/>
              <p:nvPr/>
            </p:nvSpPr>
            <p:spPr>
              <a:xfrm>
                <a:off x="2426" y="5565"/>
                <a:ext cx="941" cy="931"/>
              </a:xfrm>
              <a:prstGeom prst="ellipse">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0" name="文本框 19"/>
              <p:cNvSpPr txBox="1"/>
              <p:nvPr/>
            </p:nvSpPr>
            <p:spPr>
              <a:xfrm>
                <a:off x="2426" y="5741"/>
                <a:ext cx="1076" cy="605"/>
              </a:xfrm>
              <a:prstGeom prst="rect">
                <a:avLst/>
              </a:prstGeom>
              <a:noFill/>
            </p:spPr>
            <p:txBody>
              <a:bodyPr wrap="square" rtlCol="0">
                <a:spAutoFit/>
              </a:bodyPr>
              <a:p>
                <a:r>
                  <a:rPr lang="en-US" altLang="zh-CN"/>
                  <a:t>S3/1</a:t>
                </a:r>
                <a:endParaRPr lang="en-US" altLang="zh-CN"/>
              </a:p>
            </p:txBody>
          </p:sp>
        </p:grpSp>
        <p:grpSp>
          <p:nvGrpSpPr>
            <p:cNvPr id="21" name="组合 20"/>
            <p:cNvGrpSpPr/>
            <p:nvPr/>
          </p:nvGrpSpPr>
          <p:grpSpPr>
            <a:xfrm>
              <a:off x="5560" y="5767"/>
              <a:ext cx="1076" cy="931"/>
              <a:chOff x="2426" y="5565"/>
              <a:chExt cx="1076" cy="931"/>
            </a:xfrm>
          </p:grpSpPr>
          <p:sp>
            <p:nvSpPr>
              <p:cNvPr id="22" name="椭圆 21"/>
              <p:cNvSpPr/>
              <p:nvPr/>
            </p:nvSpPr>
            <p:spPr>
              <a:xfrm>
                <a:off x="2426" y="5565"/>
                <a:ext cx="941" cy="931"/>
              </a:xfrm>
              <a:prstGeom prst="ellipse">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 name="文本框 22"/>
              <p:cNvSpPr txBox="1"/>
              <p:nvPr/>
            </p:nvSpPr>
            <p:spPr>
              <a:xfrm>
                <a:off x="2426" y="5741"/>
                <a:ext cx="1076" cy="605"/>
              </a:xfrm>
              <a:prstGeom prst="rect">
                <a:avLst/>
              </a:prstGeom>
              <a:noFill/>
            </p:spPr>
            <p:txBody>
              <a:bodyPr wrap="square" rtlCol="0">
                <a:spAutoFit/>
              </a:bodyPr>
              <a:p>
                <a:r>
                  <a:rPr lang="en-US" altLang="zh-CN"/>
                  <a:t>S2/0</a:t>
                </a:r>
                <a:endParaRPr lang="en-US" altLang="zh-CN"/>
              </a:p>
            </p:txBody>
          </p:sp>
        </p:grpSp>
        <p:cxnSp>
          <p:nvCxnSpPr>
            <p:cNvPr id="24" name="直接箭头连接符 23"/>
            <p:cNvCxnSpPr>
              <a:endCxn id="14" idx="1"/>
            </p:cNvCxnSpPr>
            <p:nvPr/>
          </p:nvCxnSpPr>
          <p:spPr>
            <a:xfrm>
              <a:off x="3583" y="6220"/>
              <a:ext cx="510"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5" name="直接箭头连接符 24"/>
            <p:cNvCxnSpPr/>
            <p:nvPr/>
          </p:nvCxnSpPr>
          <p:spPr>
            <a:xfrm>
              <a:off x="5034" y="6207"/>
              <a:ext cx="510"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6" name="直接箭头连接符 25"/>
            <p:cNvCxnSpPr/>
            <p:nvPr/>
          </p:nvCxnSpPr>
          <p:spPr>
            <a:xfrm>
              <a:off x="6501" y="6207"/>
              <a:ext cx="510"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7" name="曲线连接符 26"/>
            <p:cNvCxnSpPr>
              <a:stCxn id="16" idx="1"/>
              <a:endCxn id="16" idx="7"/>
            </p:cNvCxnSpPr>
            <p:nvPr/>
          </p:nvCxnSpPr>
          <p:spPr>
            <a:xfrm rot="16200000" flipH="1">
              <a:off x="3096" y="5569"/>
              <a:ext cx="5" cy="665"/>
            </a:xfrm>
            <a:prstGeom prst="curvedConnector3">
              <a:avLst>
                <a:gd name="adj1" fmla="val -10180000"/>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8" name="曲线连接符 27"/>
            <p:cNvCxnSpPr/>
            <p:nvPr/>
          </p:nvCxnSpPr>
          <p:spPr>
            <a:xfrm rot="16200000" flipH="1">
              <a:off x="4561" y="5564"/>
              <a:ext cx="5" cy="665"/>
            </a:xfrm>
            <a:prstGeom prst="curvedConnector3">
              <a:avLst>
                <a:gd name="adj1" fmla="val -10180000"/>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9" name="曲线连接符 28"/>
            <p:cNvCxnSpPr>
              <a:stCxn id="19" idx="3"/>
              <a:endCxn id="13" idx="4"/>
            </p:cNvCxnSpPr>
            <p:nvPr/>
          </p:nvCxnSpPr>
          <p:spPr>
            <a:xfrm rot="5400000">
              <a:off x="5800" y="5323"/>
              <a:ext cx="112" cy="2585"/>
            </a:xfrm>
            <a:prstGeom prst="curvedConnector3">
              <a:avLst>
                <a:gd name="adj1" fmla="val 455804"/>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0" name="曲线连接符 29"/>
            <p:cNvCxnSpPr/>
            <p:nvPr/>
          </p:nvCxnSpPr>
          <p:spPr>
            <a:xfrm rot="5400000">
              <a:off x="4344" y="5349"/>
              <a:ext cx="112" cy="2585"/>
            </a:xfrm>
            <a:prstGeom prst="curvedConnector3">
              <a:avLst>
                <a:gd name="adj1" fmla="val 455804"/>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1" name="曲线连接符 30"/>
            <p:cNvCxnSpPr/>
            <p:nvPr/>
          </p:nvCxnSpPr>
          <p:spPr>
            <a:xfrm rot="5400000" flipH="1">
              <a:off x="5055" y="4269"/>
              <a:ext cx="136" cy="4718"/>
            </a:xfrm>
            <a:prstGeom prst="curvedConnector3">
              <a:avLst>
                <a:gd name="adj1" fmla="val -599264"/>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2" name="文本框 31"/>
            <p:cNvSpPr txBox="1"/>
            <p:nvPr/>
          </p:nvSpPr>
          <p:spPr>
            <a:xfrm>
              <a:off x="2832" y="4912"/>
              <a:ext cx="599" cy="605"/>
            </a:xfrm>
            <a:prstGeom prst="rect">
              <a:avLst/>
            </a:prstGeom>
            <a:noFill/>
          </p:spPr>
          <p:txBody>
            <a:bodyPr wrap="square" rtlCol="0">
              <a:spAutoFit/>
            </a:bodyPr>
            <a:p>
              <a:r>
                <a:rPr lang="en-US" altLang="zh-CN"/>
                <a:t>0</a:t>
              </a:r>
              <a:endParaRPr lang="en-US" altLang="zh-CN"/>
            </a:p>
          </p:txBody>
        </p:sp>
        <p:sp>
          <p:nvSpPr>
            <p:cNvPr id="33" name="文本框 32"/>
            <p:cNvSpPr txBox="1"/>
            <p:nvPr/>
          </p:nvSpPr>
          <p:spPr>
            <a:xfrm>
              <a:off x="4369" y="4899"/>
              <a:ext cx="599" cy="605"/>
            </a:xfrm>
            <a:prstGeom prst="rect">
              <a:avLst/>
            </a:prstGeom>
            <a:noFill/>
          </p:spPr>
          <p:txBody>
            <a:bodyPr wrap="square" rtlCol="0">
              <a:spAutoFit/>
            </a:bodyPr>
            <a:p>
              <a:r>
                <a:rPr lang="en-US" altLang="zh-CN"/>
                <a:t>1</a:t>
              </a:r>
              <a:endParaRPr lang="en-US" altLang="zh-CN"/>
            </a:p>
          </p:txBody>
        </p:sp>
        <p:sp>
          <p:nvSpPr>
            <p:cNvPr id="35" name="文本框 34"/>
            <p:cNvSpPr txBox="1"/>
            <p:nvPr/>
          </p:nvSpPr>
          <p:spPr>
            <a:xfrm>
              <a:off x="4997" y="5690"/>
              <a:ext cx="599" cy="605"/>
            </a:xfrm>
            <a:prstGeom prst="rect">
              <a:avLst/>
            </a:prstGeom>
            <a:noFill/>
          </p:spPr>
          <p:txBody>
            <a:bodyPr wrap="square" rtlCol="0">
              <a:spAutoFit/>
            </a:bodyPr>
            <a:p>
              <a:r>
                <a:rPr lang="en-US" altLang="zh-CN"/>
                <a:t>0</a:t>
              </a:r>
              <a:endParaRPr lang="en-US" altLang="zh-CN"/>
            </a:p>
          </p:txBody>
        </p:sp>
        <p:sp>
          <p:nvSpPr>
            <p:cNvPr id="36" name="文本框 35"/>
            <p:cNvSpPr txBox="1"/>
            <p:nvPr/>
          </p:nvSpPr>
          <p:spPr>
            <a:xfrm>
              <a:off x="6485" y="5690"/>
              <a:ext cx="599" cy="605"/>
            </a:xfrm>
            <a:prstGeom prst="rect">
              <a:avLst/>
            </a:prstGeom>
            <a:noFill/>
          </p:spPr>
          <p:txBody>
            <a:bodyPr wrap="square" rtlCol="0">
              <a:spAutoFit/>
            </a:bodyPr>
            <a:p>
              <a:r>
                <a:rPr lang="en-US" altLang="zh-CN"/>
                <a:t>1</a:t>
              </a:r>
              <a:endParaRPr lang="en-US" altLang="zh-CN"/>
            </a:p>
          </p:txBody>
        </p:sp>
        <p:sp>
          <p:nvSpPr>
            <p:cNvPr id="37" name="文本框 36"/>
            <p:cNvSpPr txBox="1"/>
            <p:nvPr/>
          </p:nvSpPr>
          <p:spPr>
            <a:xfrm>
              <a:off x="5696" y="6586"/>
              <a:ext cx="599" cy="605"/>
            </a:xfrm>
            <a:prstGeom prst="rect">
              <a:avLst/>
            </a:prstGeom>
            <a:noFill/>
          </p:spPr>
          <p:txBody>
            <a:bodyPr wrap="square" rtlCol="0">
              <a:spAutoFit/>
            </a:bodyPr>
            <a:p>
              <a:r>
                <a:rPr lang="en-US" altLang="zh-CN"/>
                <a:t>1</a:t>
              </a:r>
              <a:endParaRPr lang="en-US" altLang="zh-CN"/>
            </a:p>
          </p:txBody>
        </p:sp>
        <p:sp>
          <p:nvSpPr>
            <p:cNvPr id="38" name="文本框 37"/>
            <p:cNvSpPr txBox="1"/>
            <p:nvPr/>
          </p:nvSpPr>
          <p:spPr>
            <a:xfrm>
              <a:off x="3532" y="5690"/>
              <a:ext cx="599" cy="605"/>
            </a:xfrm>
            <a:prstGeom prst="rect">
              <a:avLst/>
            </a:prstGeom>
            <a:noFill/>
          </p:spPr>
          <p:txBody>
            <a:bodyPr wrap="square" rtlCol="0">
              <a:spAutoFit/>
            </a:bodyPr>
            <a:p>
              <a:r>
                <a:rPr lang="en-US" altLang="zh-CN"/>
                <a:t>1</a:t>
              </a:r>
              <a:endParaRPr lang="en-US" altLang="zh-CN"/>
            </a:p>
          </p:txBody>
        </p:sp>
        <p:sp>
          <p:nvSpPr>
            <p:cNvPr id="39" name="文本框 38"/>
            <p:cNvSpPr txBox="1"/>
            <p:nvPr/>
          </p:nvSpPr>
          <p:spPr>
            <a:xfrm>
              <a:off x="3702" y="6586"/>
              <a:ext cx="599" cy="605"/>
            </a:xfrm>
            <a:prstGeom prst="rect">
              <a:avLst/>
            </a:prstGeom>
            <a:noFill/>
          </p:spPr>
          <p:txBody>
            <a:bodyPr wrap="square" rtlCol="0">
              <a:spAutoFit/>
            </a:bodyPr>
            <a:p>
              <a:r>
                <a:rPr lang="en-US" altLang="zh-CN"/>
                <a:t>0</a:t>
              </a:r>
              <a:endParaRPr lang="en-US" altLang="zh-CN"/>
            </a:p>
          </p:txBody>
        </p:sp>
        <p:sp>
          <p:nvSpPr>
            <p:cNvPr id="40" name="文本框 39"/>
            <p:cNvSpPr txBox="1"/>
            <p:nvPr/>
          </p:nvSpPr>
          <p:spPr>
            <a:xfrm>
              <a:off x="4677" y="7385"/>
              <a:ext cx="599" cy="605"/>
            </a:xfrm>
            <a:prstGeom prst="rect">
              <a:avLst/>
            </a:prstGeom>
            <a:noFill/>
          </p:spPr>
          <p:txBody>
            <a:bodyPr wrap="square" rtlCol="0">
              <a:spAutoFit/>
            </a:bodyPr>
            <a:p>
              <a:r>
                <a:rPr lang="en-US" altLang="zh-CN"/>
                <a:t>0</a:t>
              </a:r>
              <a:endParaRPr lang="en-US" altLang="zh-CN"/>
            </a:p>
          </p:txBody>
        </p:sp>
      </p:grpSp>
      <p:sp>
        <p:nvSpPr>
          <p:cNvPr id="3" name="文本框 2"/>
          <p:cNvSpPr txBox="1"/>
          <p:nvPr/>
        </p:nvSpPr>
        <p:spPr>
          <a:xfrm>
            <a:off x="198120" y="882015"/>
            <a:ext cx="5318760" cy="368300"/>
          </a:xfrm>
          <a:prstGeom prst="rect">
            <a:avLst/>
          </a:prstGeom>
          <a:noFill/>
        </p:spPr>
        <p:txBody>
          <a:bodyPr wrap="square" rtlCol="0" anchor="t">
            <a:spAutoFit/>
          </a:bodyPr>
          <a:p>
            <a:r>
              <a:rPr lang="en-US" altLang="zh-CN">
                <a:solidFill>
                  <a:srgbClr val="6C0000"/>
                </a:solidFill>
                <a:latin typeface="黑体" panose="02010609060101010101" charset="-122"/>
                <a:ea typeface="黑体" panose="02010609060101010101" charset="-122"/>
                <a:cs typeface="黑体" panose="02010609060101010101" charset="-122"/>
                <a:sym typeface="+mn-ea"/>
              </a:rPr>
              <a:t>Eg: </a:t>
            </a:r>
            <a:r>
              <a:rPr lang="zh-CN" altLang="en-US">
                <a:solidFill>
                  <a:srgbClr val="6C0000"/>
                </a:solidFill>
                <a:latin typeface="黑体" panose="02010609060101010101" charset="-122"/>
                <a:ea typeface="黑体" panose="02010609060101010101" charset="-122"/>
                <a:cs typeface="黑体" panose="02010609060101010101" charset="-122"/>
                <a:sym typeface="+mn-ea"/>
              </a:rPr>
              <a:t>检测序列</a:t>
            </a:r>
            <a:r>
              <a:rPr lang="en-US" altLang="zh-CN">
                <a:solidFill>
                  <a:srgbClr val="6C0000"/>
                </a:solidFill>
                <a:latin typeface="黑体" panose="02010609060101010101" charset="-122"/>
                <a:ea typeface="黑体" panose="02010609060101010101" charset="-122"/>
                <a:cs typeface="黑体" panose="02010609060101010101" charset="-122"/>
                <a:sym typeface="+mn-ea"/>
              </a:rPr>
              <a:t>“110”</a:t>
            </a:r>
            <a:r>
              <a:rPr lang="zh-CN" altLang="en-US">
                <a:solidFill>
                  <a:srgbClr val="6C0000"/>
                </a:solidFill>
                <a:latin typeface="黑体" panose="02010609060101010101" charset="-122"/>
                <a:ea typeface="黑体" panose="02010609060101010101" charset="-122"/>
                <a:cs typeface="黑体" panose="02010609060101010101" charset="-122"/>
                <a:sym typeface="+mn-ea"/>
              </a:rPr>
              <a:t>，非重叠，</a:t>
            </a:r>
            <a:r>
              <a:rPr lang="en-US" altLang="zh-CN">
                <a:solidFill>
                  <a:srgbClr val="6C0000"/>
                </a:solidFill>
                <a:latin typeface="黑体" panose="02010609060101010101" charset="-122"/>
                <a:ea typeface="黑体" panose="02010609060101010101" charset="-122"/>
                <a:cs typeface="黑体" panose="02010609060101010101" charset="-122"/>
                <a:sym typeface="+mn-ea"/>
              </a:rPr>
              <a:t>Moore</a:t>
            </a:r>
            <a:r>
              <a:rPr lang="zh-CN" altLang="en-US">
                <a:solidFill>
                  <a:srgbClr val="6C0000"/>
                </a:solidFill>
                <a:latin typeface="黑体" panose="02010609060101010101" charset="-122"/>
                <a:ea typeface="黑体" panose="02010609060101010101" charset="-122"/>
                <a:cs typeface="黑体" panose="02010609060101010101" charset="-122"/>
                <a:sym typeface="+mn-ea"/>
              </a:rPr>
              <a:t>，</a:t>
            </a:r>
            <a:r>
              <a:rPr lang="zh-CN" altLang="en-US">
                <a:solidFill>
                  <a:srgbClr val="6C0000"/>
                </a:solidFill>
                <a:latin typeface="黑体" panose="02010609060101010101" charset="-122"/>
                <a:ea typeface="黑体" panose="02010609060101010101" charset="-122"/>
                <a:cs typeface="黑体" panose="02010609060101010101" charset="-122"/>
                <a:sym typeface="+mn-ea"/>
              </a:rPr>
              <a:t>三段式</a:t>
            </a:r>
            <a:endParaRPr lang="zh-CN" altLang="en-US">
              <a:solidFill>
                <a:srgbClr val="6C0000"/>
              </a:solidFill>
              <a:latin typeface="黑体" panose="02010609060101010101" charset="-122"/>
              <a:ea typeface="黑体" panose="02010609060101010101" charset="-122"/>
              <a:cs typeface="黑体" panose="02010609060101010101" charset="-122"/>
              <a:sym typeface="+mn-ea"/>
            </a:endParaRPr>
          </a:p>
        </p:txBody>
      </p:sp>
      <p:sp>
        <p:nvSpPr>
          <p:cNvPr id="8" name="文本框 7"/>
          <p:cNvSpPr txBox="1"/>
          <p:nvPr/>
        </p:nvSpPr>
        <p:spPr>
          <a:xfrm>
            <a:off x="227965" y="1250315"/>
            <a:ext cx="6519545" cy="5607685"/>
          </a:xfrm>
          <a:prstGeom prst="rect">
            <a:avLst/>
          </a:prstGeom>
        </p:spPr>
        <p:txBody>
          <a:bodyPr wrap="square">
            <a:noAutofit/>
          </a:bodyPr>
          <a:p>
            <a:r>
              <a:rPr lang="en-US" altLang="zh-CN">
                <a:solidFill>
                  <a:srgbClr val="FF0000"/>
                </a:solidFill>
                <a:latin typeface="宋体" panose="02010600030101010101" pitchFamily="2" charset="-122"/>
                <a:ea typeface="宋体" panose="02010600030101010101" pitchFamily="2" charset="-122"/>
              </a:rPr>
              <a:t>module </a:t>
            </a:r>
            <a:r>
              <a:rPr lang="en-US" altLang="zh-CN">
                <a:solidFill>
                  <a:srgbClr val="000000"/>
                </a:solidFill>
                <a:latin typeface="宋体" panose="02010600030101010101" pitchFamily="2" charset="-122"/>
                <a:ea typeface="宋体" panose="02010600030101010101" pitchFamily="2" charset="-122"/>
              </a:rPr>
              <a:t>fsm1_seq101(clk,clr,x,z); </a:t>
            </a:r>
            <a:endParaRPr lang="en-US" altLang="zh-CN">
              <a:solidFill>
                <a:srgbClr val="000000"/>
              </a:solidFill>
              <a:latin typeface="宋体" panose="02010600030101010101" pitchFamily="2" charset="-122"/>
              <a:ea typeface="宋体" panose="02010600030101010101" pitchFamily="2" charset="-122"/>
            </a:endParaRPr>
          </a:p>
          <a:p>
            <a:r>
              <a:rPr lang="en-US" altLang="zh-CN">
                <a:solidFill>
                  <a:srgbClr val="000000"/>
                </a:solidFill>
                <a:latin typeface="宋体" panose="02010600030101010101" pitchFamily="2" charset="-122"/>
                <a:ea typeface="宋体" panose="02010600030101010101" pitchFamily="2" charset="-122"/>
              </a:rPr>
              <a:t>input clk,clr,x; </a:t>
            </a:r>
            <a:endParaRPr lang="en-US" altLang="zh-CN">
              <a:solidFill>
                <a:srgbClr val="000000"/>
              </a:solidFill>
              <a:latin typeface="宋体" panose="02010600030101010101" pitchFamily="2" charset="-122"/>
              <a:ea typeface="宋体" panose="02010600030101010101" pitchFamily="2" charset="-122"/>
            </a:endParaRPr>
          </a:p>
          <a:p>
            <a:r>
              <a:rPr lang="en-US" altLang="zh-CN">
                <a:solidFill>
                  <a:srgbClr val="000000"/>
                </a:solidFill>
                <a:latin typeface="宋体" panose="02010600030101010101" pitchFamily="2" charset="-122"/>
                <a:ea typeface="宋体" panose="02010600030101010101" pitchFamily="2" charset="-122"/>
              </a:rPr>
              <a:t>output reg z; </a:t>
            </a:r>
            <a:endParaRPr lang="en-US" altLang="zh-CN">
              <a:solidFill>
                <a:srgbClr val="000000"/>
              </a:solidFill>
              <a:latin typeface="宋体" panose="02010600030101010101" pitchFamily="2" charset="-122"/>
              <a:ea typeface="宋体" panose="02010600030101010101" pitchFamily="2" charset="-122"/>
            </a:endParaRPr>
          </a:p>
          <a:p>
            <a:r>
              <a:rPr lang="en-US" altLang="zh-CN">
                <a:solidFill>
                  <a:srgbClr val="000000"/>
                </a:solidFill>
                <a:latin typeface="宋体" panose="02010600030101010101" pitchFamily="2" charset="-122"/>
                <a:ea typeface="宋体" panose="02010600030101010101" pitchFamily="2" charset="-122"/>
              </a:rPr>
              <a:t>reg[1:0] state,next_state; </a:t>
            </a:r>
            <a:endParaRPr lang="en-US" altLang="zh-CN">
              <a:solidFill>
                <a:srgbClr val="000000"/>
              </a:solidFill>
              <a:latin typeface="宋体" panose="02010600030101010101" pitchFamily="2" charset="-122"/>
              <a:ea typeface="宋体" panose="02010600030101010101" pitchFamily="2" charset="-122"/>
            </a:endParaRPr>
          </a:p>
          <a:p>
            <a:r>
              <a:rPr lang="en-US" altLang="zh-CN">
                <a:solidFill>
                  <a:srgbClr val="FF0000"/>
                </a:solidFill>
                <a:latin typeface="宋体" panose="02010600030101010101" pitchFamily="2" charset="-122"/>
                <a:ea typeface="宋体" panose="02010600030101010101" pitchFamily="2" charset="-122"/>
              </a:rPr>
              <a:t>parameter </a:t>
            </a:r>
            <a:r>
              <a:rPr lang="en-US" altLang="zh-CN">
                <a:solidFill>
                  <a:srgbClr val="000000"/>
                </a:solidFill>
                <a:latin typeface="宋体" panose="02010600030101010101" pitchFamily="2" charset="-122"/>
                <a:ea typeface="宋体" panose="02010600030101010101" pitchFamily="2" charset="-122"/>
              </a:rPr>
              <a:t>S0=2'b00,S1=2'b01,S2=2'b11,S3=2'b10; </a:t>
            </a:r>
            <a:endParaRPr lang="en-US" altLang="zh-CN">
              <a:solidFill>
                <a:srgbClr val="000000"/>
              </a:solidFill>
              <a:latin typeface="宋体" panose="02010600030101010101" pitchFamily="2" charset="-122"/>
              <a:ea typeface="宋体" panose="02010600030101010101" pitchFamily="2" charset="-122"/>
            </a:endParaRPr>
          </a:p>
          <a:p>
            <a:r>
              <a:rPr lang="en-US" altLang="zh-CN" b="1">
                <a:solidFill>
                  <a:srgbClr val="0000CC"/>
                </a:solidFill>
                <a:latin typeface="宋体" panose="02010600030101010101" pitchFamily="2" charset="-122"/>
                <a:ea typeface="宋体" panose="02010600030101010101" pitchFamily="2" charset="-122"/>
                <a:sym typeface="+mn-ea"/>
              </a:rPr>
              <a:t>/*</a:t>
            </a:r>
            <a:r>
              <a:rPr lang="zh-CN" altLang="en-US" b="1">
                <a:solidFill>
                  <a:srgbClr val="0000CC"/>
                </a:solidFill>
                <a:latin typeface="宋体" panose="02010600030101010101" pitchFamily="2" charset="-122"/>
                <a:ea typeface="宋体" panose="02010600030101010101" pitchFamily="2" charset="-122"/>
                <a:sym typeface="+mn-ea"/>
              </a:rPr>
              <a:t>第一段：时序逻辑，描述状态</a:t>
            </a:r>
            <a:r>
              <a:rPr lang="zh-CN" altLang="en-US" b="1">
                <a:solidFill>
                  <a:srgbClr val="0000CC"/>
                </a:solidFill>
                <a:latin typeface="宋体" panose="02010600030101010101" pitchFamily="2" charset="-122"/>
                <a:ea typeface="宋体" panose="02010600030101010101" pitchFamily="2" charset="-122"/>
                <a:sym typeface="+mn-ea"/>
              </a:rPr>
              <a:t>寄存器</a:t>
            </a:r>
            <a:r>
              <a:rPr lang="en-US" altLang="zh-CN" b="1">
                <a:solidFill>
                  <a:srgbClr val="0000CC"/>
                </a:solidFill>
                <a:latin typeface="宋体" panose="02010600030101010101" pitchFamily="2" charset="-122"/>
                <a:ea typeface="宋体" panose="02010600030101010101" pitchFamily="2" charset="-122"/>
                <a:sym typeface="+mn-ea"/>
              </a:rPr>
              <a:t>*/ </a:t>
            </a:r>
            <a:endParaRPr lang="en-US" altLang="zh-CN">
              <a:solidFill>
                <a:srgbClr val="000000"/>
              </a:solidFill>
              <a:latin typeface="宋体" panose="02010600030101010101" pitchFamily="2" charset="-122"/>
              <a:ea typeface="宋体" panose="02010600030101010101" pitchFamily="2" charset="-122"/>
            </a:endParaRPr>
          </a:p>
          <a:p>
            <a:r>
              <a:rPr lang="en-US" altLang="zh-CN">
                <a:solidFill>
                  <a:srgbClr val="FF0000"/>
                </a:solidFill>
                <a:latin typeface="宋体" panose="02010600030101010101" pitchFamily="2" charset="-122"/>
                <a:ea typeface="宋体" panose="02010600030101010101" pitchFamily="2" charset="-122"/>
              </a:rPr>
              <a:t>always </a:t>
            </a:r>
            <a:r>
              <a:rPr lang="en-US" altLang="zh-CN">
                <a:solidFill>
                  <a:srgbClr val="000000"/>
                </a:solidFill>
                <a:latin typeface="宋体" panose="02010600030101010101" pitchFamily="2" charset="-122"/>
                <a:ea typeface="宋体" panose="02010600030101010101" pitchFamily="2" charset="-122"/>
              </a:rPr>
              <a:t>@(posedge clk, </a:t>
            </a:r>
            <a:r>
              <a:rPr lang="en-US" altLang="zh-CN">
                <a:solidFill>
                  <a:srgbClr val="000000"/>
                </a:solidFill>
                <a:highlight>
                  <a:srgbClr val="FFFF00"/>
                </a:highlight>
                <a:latin typeface="宋体" panose="02010600030101010101" pitchFamily="2" charset="-122"/>
                <a:ea typeface="宋体" panose="02010600030101010101" pitchFamily="2" charset="-122"/>
              </a:rPr>
              <a:t>posedge clr</a:t>
            </a:r>
            <a:r>
              <a:rPr lang="en-US" altLang="zh-CN">
                <a:solidFill>
                  <a:srgbClr val="000000"/>
                </a:solidFill>
                <a:latin typeface="宋体" panose="02010600030101010101" pitchFamily="2" charset="-122"/>
                <a:ea typeface="宋体" panose="02010600030101010101" pitchFamily="2" charset="-122"/>
              </a:rPr>
              <a:t>) </a:t>
            </a:r>
            <a:endParaRPr lang="en-US" altLang="zh-CN" sz="1400" b="1">
              <a:solidFill>
                <a:srgbClr val="0000CC"/>
              </a:solidFill>
              <a:latin typeface="宋体" panose="02010600030101010101" pitchFamily="2" charset="-122"/>
              <a:ea typeface="宋体" panose="02010600030101010101" pitchFamily="2" charset="-122"/>
            </a:endParaRPr>
          </a:p>
          <a:p>
            <a:r>
              <a:rPr lang="en-US" altLang="zh-CN">
                <a:solidFill>
                  <a:schemeClr val="accent1"/>
                </a:solidFill>
                <a:latin typeface="宋体" panose="02010600030101010101" pitchFamily="2" charset="-122"/>
                <a:ea typeface="宋体" panose="02010600030101010101" pitchFamily="2" charset="-122"/>
              </a:rPr>
              <a:t>begin</a:t>
            </a:r>
            <a:r>
              <a:rPr lang="en-US" altLang="zh-CN">
                <a:solidFill>
                  <a:srgbClr val="000000"/>
                </a:solidFill>
                <a:latin typeface="宋体" panose="02010600030101010101" pitchFamily="2" charset="-122"/>
                <a:ea typeface="宋体" panose="02010600030101010101" pitchFamily="2" charset="-122"/>
              </a:rPr>
              <a:t> if(clr) state&lt;=S0; </a:t>
            </a:r>
            <a:r>
              <a:rPr lang="en-US" altLang="zh-CN" sz="1400" b="1">
                <a:solidFill>
                  <a:srgbClr val="0000CC"/>
                </a:solidFill>
                <a:latin typeface="宋体" panose="02010600030101010101" pitchFamily="2" charset="-122"/>
                <a:ea typeface="宋体" panose="02010600030101010101" pitchFamily="2" charset="-122"/>
              </a:rPr>
              <a:t>//</a:t>
            </a:r>
            <a:r>
              <a:rPr lang="zh-CN" altLang="en-US" sz="1400" b="1">
                <a:solidFill>
                  <a:srgbClr val="0000CC"/>
                </a:solidFill>
                <a:latin typeface="宋体" panose="02010600030101010101" pitchFamily="2" charset="-122"/>
                <a:ea typeface="宋体" panose="02010600030101010101" pitchFamily="2" charset="-122"/>
              </a:rPr>
              <a:t>异步复位 </a:t>
            </a:r>
            <a:endParaRPr lang="zh-CN" altLang="en-US" sz="1400" b="1">
              <a:solidFill>
                <a:srgbClr val="0000CC"/>
              </a:solidFill>
              <a:latin typeface="宋体" panose="02010600030101010101" pitchFamily="2" charset="-122"/>
              <a:ea typeface="宋体" panose="02010600030101010101" pitchFamily="2" charset="-122"/>
            </a:endParaRPr>
          </a:p>
          <a:p>
            <a:pPr indent="457200"/>
            <a:r>
              <a:rPr lang="zh-CN" altLang="en-US" sz="1400" b="1">
                <a:solidFill>
                  <a:srgbClr val="0000CC"/>
                </a:solidFill>
                <a:latin typeface="宋体" panose="02010600030101010101" pitchFamily="2" charset="-122"/>
                <a:ea typeface="宋体" panose="02010600030101010101" pitchFamily="2" charset="-122"/>
              </a:rPr>
              <a:t> </a:t>
            </a:r>
            <a:r>
              <a:rPr lang="en-US" altLang="zh-CN" sz="1400" b="1">
                <a:solidFill>
                  <a:srgbClr val="0000CC"/>
                </a:solidFill>
                <a:latin typeface="宋体" panose="02010600030101010101" pitchFamily="2" charset="-122"/>
                <a:ea typeface="宋体" panose="02010600030101010101" pitchFamily="2" charset="-122"/>
              </a:rPr>
              <a:t>  </a:t>
            </a:r>
            <a:r>
              <a:rPr lang="en-US" altLang="zh-CN">
                <a:solidFill>
                  <a:srgbClr val="000000"/>
                </a:solidFill>
                <a:latin typeface="宋体" panose="02010600030101010101" pitchFamily="2" charset="-122"/>
                <a:ea typeface="宋体" panose="02010600030101010101" pitchFamily="2" charset="-122"/>
              </a:rPr>
              <a:t>else </a:t>
            </a:r>
            <a:r>
              <a:rPr lang="en-US" altLang="zh-CN">
                <a:solidFill>
                  <a:srgbClr val="000000"/>
                </a:solidFill>
                <a:highlight>
                  <a:srgbClr val="FFFF00"/>
                </a:highlight>
                <a:latin typeface="宋体" panose="02010600030101010101" pitchFamily="2" charset="-122"/>
                <a:ea typeface="宋体" panose="02010600030101010101" pitchFamily="2" charset="-122"/>
              </a:rPr>
              <a:t>state&lt;=next_state</a:t>
            </a:r>
            <a:r>
              <a:rPr lang="en-US" altLang="zh-CN">
                <a:solidFill>
                  <a:srgbClr val="000000"/>
                </a:solidFill>
                <a:latin typeface="宋体" panose="02010600030101010101" pitchFamily="2" charset="-122"/>
                <a:ea typeface="宋体" panose="02010600030101010101" pitchFamily="2" charset="-122"/>
              </a:rPr>
              <a:t>; </a:t>
            </a:r>
            <a:endParaRPr lang="en-US" altLang="zh-CN">
              <a:solidFill>
                <a:srgbClr val="000000"/>
              </a:solidFill>
              <a:latin typeface="宋体" panose="02010600030101010101" pitchFamily="2" charset="-122"/>
              <a:ea typeface="宋体" panose="02010600030101010101" pitchFamily="2" charset="-122"/>
            </a:endParaRPr>
          </a:p>
          <a:p>
            <a:r>
              <a:rPr lang="en-US" altLang="zh-CN">
                <a:solidFill>
                  <a:schemeClr val="accent1"/>
                </a:solidFill>
                <a:latin typeface="宋体" panose="02010600030101010101" pitchFamily="2" charset="-122"/>
                <a:ea typeface="宋体" panose="02010600030101010101" pitchFamily="2" charset="-122"/>
              </a:rPr>
              <a:t>end</a:t>
            </a:r>
            <a:r>
              <a:rPr lang="en-US" altLang="zh-CN">
                <a:solidFill>
                  <a:srgbClr val="000000"/>
                </a:solidFill>
                <a:latin typeface="宋体" panose="02010600030101010101" pitchFamily="2" charset="-122"/>
                <a:ea typeface="宋体" panose="02010600030101010101" pitchFamily="2" charset="-122"/>
              </a:rPr>
              <a:t> </a:t>
            </a:r>
            <a:endParaRPr lang="en-US" altLang="zh-CN">
              <a:solidFill>
                <a:srgbClr val="000000"/>
              </a:solidFill>
              <a:latin typeface="宋体" panose="02010600030101010101" pitchFamily="2" charset="-122"/>
              <a:ea typeface="宋体" panose="02010600030101010101" pitchFamily="2" charset="-122"/>
            </a:endParaRPr>
          </a:p>
          <a:p>
            <a:r>
              <a:rPr lang="en-US" altLang="zh-CN" b="1">
                <a:solidFill>
                  <a:srgbClr val="0000CC"/>
                </a:solidFill>
                <a:latin typeface="宋体" panose="02010600030101010101" pitchFamily="2" charset="-122"/>
                <a:ea typeface="宋体" panose="02010600030101010101" pitchFamily="2" charset="-122"/>
                <a:sym typeface="+mn-ea"/>
              </a:rPr>
              <a:t>/*</a:t>
            </a:r>
            <a:r>
              <a:rPr lang="zh-CN" altLang="en-US" b="1">
                <a:solidFill>
                  <a:srgbClr val="0000CC"/>
                </a:solidFill>
                <a:latin typeface="宋体" panose="02010600030101010101" pitchFamily="2" charset="-122"/>
                <a:ea typeface="宋体" panose="02010600030101010101" pitchFamily="2" charset="-122"/>
                <a:sym typeface="+mn-ea"/>
              </a:rPr>
              <a:t>第二段：组合逻辑，描述状态转移条件</a:t>
            </a:r>
            <a:r>
              <a:rPr lang="en-US" altLang="zh-CN" b="1">
                <a:solidFill>
                  <a:srgbClr val="0000CC"/>
                </a:solidFill>
                <a:latin typeface="宋体" panose="02010600030101010101" pitchFamily="2" charset="-122"/>
                <a:ea typeface="宋体" panose="02010600030101010101" pitchFamily="2" charset="-122"/>
                <a:sym typeface="+mn-ea"/>
              </a:rPr>
              <a:t>*/ </a:t>
            </a:r>
            <a:endParaRPr lang="en-US" altLang="zh-CN">
              <a:solidFill>
                <a:srgbClr val="000000"/>
              </a:solidFill>
              <a:latin typeface="宋体" panose="02010600030101010101" pitchFamily="2" charset="-122"/>
              <a:ea typeface="宋体" panose="02010600030101010101" pitchFamily="2" charset="-122"/>
            </a:endParaRPr>
          </a:p>
          <a:p>
            <a:r>
              <a:rPr lang="en-US" altLang="zh-CN">
                <a:solidFill>
                  <a:srgbClr val="FF0000"/>
                </a:solidFill>
                <a:latin typeface="宋体" panose="02010600030101010101" pitchFamily="2" charset="-122"/>
                <a:ea typeface="宋体" panose="02010600030101010101" pitchFamily="2" charset="-122"/>
              </a:rPr>
              <a:t>always </a:t>
            </a:r>
            <a:r>
              <a:rPr lang="en-US" altLang="zh-CN">
                <a:solidFill>
                  <a:srgbClr val="000000"/>
                </a:solidFill>
                <a:latin typeface="宋体" panose="02010600030101010101" pitchFamily="2" charset="-122"/>
                <a:ea typeface="宋体" panose="02010600030101010101" pitchFamily="2" charset="-122"/>
              </a:rPr>
              <a:t>@(state,x) </a:t>
            </a:r>
            <a:r>
              <a:rPr lang="en-US" altLang="zh-CN" sz="1400" b="1">
                <a:solidFill>
                  <a:srgbClr val="0000CC"/>
                </a:solidFill>
                <a:latin typeface="宋体" panose="02010600030101010101" pitchFamily="2" charset="-122"/>
                <a:ea typeface="宋体" panose="02010600030101010101" pitchFamily="2" charset="-122"/>
              </a:rPr>
              <a:t>/*</a:t>
            </a:r>
            <a:r>
              <a:rPr lang="zh-CN" altLang="en-US" sz="1400" b="1">
                <a:solidFill>
                  <a:srgbClr val="0000CC"/>
                </a:solidFill>
                <a:latin typeface="宋体" panose="02010600030101010101" pitchFamily="2" charset="-122"/>
                <a:ea typeface="宋体" panose="02010600030101010101" pitchFamily="2" charset="-122"/>
              </a:rPr>
              <a:t>注意电平触发</a:t>
            </a:r>
            <a:r>
              <a:rPr lang="en-US" altLang="zh-CN" sz="1400" b="1">
                <a:solidFill>
                  <a:srgbClr val="0000CC"/>
                </a:solidFill>
                <a:latin typeface="宋体" panose="02010600030101010101" pitchFamily="2" charset="-122"/>
                <a:ea typeface="宋体" panose="02010600030101010101" pitchFamily="2" charset="-122"/>
              </a:rPr>
              <a:t>*/ </a:t>
            </a:r>
            <a:endParaRPr lang="en-US" altLang="zh-CN" sz="1400" b="1">
              <a:solidFill>
                <a:srgbClr val="0000CC"/>
              </a:solidFill>
              <a:latin typeface="宋体" panose="02010600030101010101" pitchFamily="2" charset="-122"/>
              <a:ea typeface="宋体" panose="02010600030101010101" pitchFamily="2" charset="-122"/>
            </a:endParaRPr>
          </a:p>
          <a:p>
            <a:r>
              <a:rPr lang="en-US" altLang="zh-CN">
                <a:solidFill>
                  <a:schemeClr val="accent1"/>
                </a:solidFill>
                <a:latin typeface="宋体" panose="02010600030101010101" pitchFamily="2" charset="-122"/>
                <a:ea typeface="宋体" panose="02010600030101010101" pitchFamily="2" charset="-122"/>
              </a:rPr>
              <a:t>begin</a:t>
            </a:r>
            <a:r>
              <a:rPr lang="en-US" altLang="zh-CN">
                <a:solidFill>
                  <a:srgbClr val="000000"/>
                </a:solidFill>
                <a:latin typeface="宋体" panose="02010600030101010101" pitchFamily="2" charset="-122"/>
                <a:ea typeface="宋体" panose="02010600030101010101" pitchFamily="2" charset="-122"/>
              </a:rPr>
              <a:t> case (state) </a:t>
            </a:r>
            <a:endParaRPr lang="en-US" altLang="zh-CN">
              <a:solidFill>
                <a:srgbClr val="000000"/>
              </a:solidFill>
              <a:latin typeface="宋体" panose="02010600030101010101" pitchFamily="2" charset="-122"/>
              <a:ea typeface="宋体" panose="02010600030101010101" pitchFamily="2" charset="-122"/>
            </a:endParaRPr>
          </a:p>
          <a:p>
            <a:r>
              <a:rPr lang="en-US" altLang="zh-CN">
                <a:solidFill>
                  <a:srgbClr val="000000"/>
                </a:solidFill>
                <a:latin typeface="宋体" panose="02010600030101010101" pitchFamily="2" charset="-122"/>
                <a:ea typeface="宋体" panose="02010600030101010101" pitchFamily="2" charset="-122"/>
              </a:rPr>
              <a:t>S0:begin if(x) next_state=S1; else next_state=S0; end </a:t>
            </a:r>
            <a:endParaRPr lang="en-US" altLang="zh-CN">
              <a:solidFill>
                <a:srgbClr val="000000"/>
              </a:solidFill>
              <a:latin typeface="宋体" panose="02010600030101010101" pitchFamily="2" charset="-122"/>
              <a:ea typeface="宋体" panose="02010600030101010101" pitchFamily="2" charset="-122"/>
            </a:endParaRPr>
          </a:p>
          <a:p>
            <a:r>
              <a:rPr lang="en-US" altLang="zh-CN">
                <a:solidFill>
                  <a:srgbClr val="000000"/>
                </a:solidFill>
                <a:latin typeface="宋体" panose="02010600030101010101" pitchFamily="2" charset="-122"/>
                <a:ea typeface="宋体" panose="02010600030101010101" pitchFamily="2" charset="-122"/>
              </a:rPr>
              <a:t>S1:begin if(x) next_state=S1; else next_state=S2; end</a:t>
            </a:r>
            <a:endParaRPr lang="en-US" altLang="zh-CN">
              <a:solidFill>
                <a:srgbClr val="000000"/>
              </a:solidFill>
              <a:latin typeface="宋体" panose="02010600030101010101" pitchFamily="2" charset="-122"/>
              <a:ea typeface="宋体" panose="02010600030101010101" pitchFamily="2" charset="-122"/>
            </a:endParaRPr>
          </a:p>
          <a:p>
            <a:r>
              <a:rPr lang="en-US" altLang="zh-CN">
                <a:solidFill>
                  <a:srgbClr val="000000"/>
                </a:solidFill>
                <a:latin typeface="宋体" panose="02010600030101010101" pitchFamily="2" charset="-122"/>
                <a:ea typeface="宋体" panose="02010600030101010101" pitchFamily="2" charset="-122"/>
                <a:sym typeface="+mn-ea"/>
              </a:rPr>
              <a:t>S2:begin if(x) next_state=S3; else next_state=S0; end </a:t>
            </a:r>
            <a:endParaRPr lang="en-US" altLang="zh-CN">
              <a:solidFill>
                <a:srgbClr val="000000"/>
              </a:solidFill>
              <a:latin typeface="宋体" panose="02010600030101010101" pitchFamily="2" charset="-122"/>
              <a:ea typeface="宋体" panose="02010600030101010101" pitchFamily="2" charset="-122"/>
            </a:endParaRPr>
          </a:p>
          <a:p>
            <a:r>
              <a:rPr lang="en-US" altLang="zh-CN">
                <a:solidFill>
                  <a:srgbClr val="000000"/>
                </a:solidFill>
                <a:latin typeface="宋体" panose="02010600030101010101" pitchFamily="2" charset="-122"/>
                <a:ea typeface="宋体" panose="02010600030101010101" pitchFamily="2" charset="-122"/>
                <a:sym typeface="+mn-ea"/>
              </a:rPr>
              <a:t>S3:begin if(x) next_state=S1; else next_state=S2; end </a:t>
            </a:r>
            <a:endParaRPr lang="en-US" altLang="zh-CN">
              <a:solidFill>
                <a:srgbClr val="000000"/>
              </a:solidFill>
              <a:latin typeface="宋体" panose="02010600030101010101" pitchFamily="2" charset="-122"/>
              <a:ea typeface="宋体" panose="02010600030101010101" pitchFamily="2" charset="-122"/>
            </a:endParaRPr>
          </a:p>
          <a:p>
            <a:r>
              <a:rPr lang="en-US" altLang="zh-CN">
                <a:solidFill>
                  <a:srgbClr val="FF0000"/>
                </a:solidFill>
                <a:latin typeface="宋体" panose="02010600030101010101" pitchFamily="2" charset="-122"/>
                <a:ea typeface="宋体" panose="02010600030101010101" pitchFamily="2" charset="-122"/>
                <a:sym typeface="+mn-ea"/>
              </a:rPr>
              <a:t>default: </a:t>
            </a:r>
            <a:r>
              <a:rPr lang="en-US" altLang="zh-CN">
                <a:solidFill>
                  <a:srgbClr val="000000"/>
                </a:solidFill>
                <a:latin typeface="宋体" panose="02010600030101010101" pitchFamily="2" charset="-122"/>
                <a:ea typeface="宋体" panose="02010600030101010101" pitchFamily="2" charset="-122"/>
                <a:sym typeface="+mn-ea"/>
              </a:rPr>
              <a:t>next_state=S0; </a:t>
            </a:r>
            <a:endParaRPr lang="en-US" altLang="zh-CN">
              <a:solidFill>
                <a:srgbClr val="000000"/>
              </a:solidFill>
              <a:latin typeface="宋体" panose="02010600030101010101" pitchFamily="2" charset="-122"/>
              <a:ea typeface="宋体" panose="02010600030101010101" pitchFamily="2" charset="-122"/>
            </a:endParaRPr>
          </a:p>
          <a:p>
            <a:r>
              <a:rPr lang="en-US" altLang="zh-CN">
                <a:solidFill>
                  <a:srgbClr val="000000"/>
                </a:solidFill>
                <a:latin typeface="宋体" panose="02010600030101010101" pitchFamily="2" charset="-122"/>
                <a:ea typeface="宋体" panose="02010600030101010101" pitchFamily="2" charset="-122"/>
                <a:sym typeface="+mn-ea"/>
              </a:rPr>
              <a:t>endcase </a:t>
            </a:r>
            <a:endParaRPr lang="en-US" altLang="zh-CN">
              <a:solidFill>
                <a:srgbClr val="000000"/>
              </a:solidFill>
              <a:latin typeface="宋体" panose="02010600030101010101" pitchFamily="2" charset="-122"/>
              <a:ea typeface="宋体" panose="02010600030101010101" pitchFamily="2" charset="-122"/>
            </a:endParaRPr>
          </a:p>
          <a:p>
            <a:r>
              <a:rPr lang="en-US" altLang="zh-CN">
                <a:solidFill>
                  <a:schemeClr val="accent1"/>
                </a:solidFill>
                <a:latin typeface="宋体" panose="02010600030101010101" pitchFamily="2" charset="-122"/>
                <a:ea typeface="宋体" panose="02010600030101010101" pitchFamily="2" charset="-122"/>
                <a:sym typeface="+mn-ea"/>
              </a:rPr>
              <a:t>end</a:t>
            </a:r>
            <a:endParaRPr lang="en-US" altLang="zh-CN">
              <a:solidFill>
                <a:schemeClr val="accent1"/>
              </a:solidFill>
              <a:latin typeface="宋体" panose="02010600030101010101" pitchFamily="2" charset="-122"/>
              <a:ea typeface="宋体" panose="02010600030101010101" pitchFamily="2" charset="-122"/>
            </a:endParaRPr>
          </a:p>
          <a:p>
            <a:endParaRPr lang="en-US" altLang="zh-CN">
              <a:solidFill>
                <a:srgbClr val="000000"/>
              </a:solidFill>
              <a:latin typeface="宋体" panose="02010600030101010101" pitchFamily="2" charset="-122"/>
              <a:ea typeface="宋体" panose="02010600030101010101" pitchFamily="2" charset="-122"/>
            </a:endParaRPr>
          </a:p>
        </p:txBody>
      </p:sp>
      <p:sp>
        <p:nvSpPr>
          <p:cNvPr id="11" name="文本框 10"/>
          <p:cNvSpPr txBox="1"/>
          <p:nvPr/>
        </p:nvSpPr>
        <p:spPr>
          <a:xfrm>
            <a:off x="5769610" y="1344930"/>
            <a:ext cx="2581910" cy="2138045"/>
          </a:xfrm>
          <a:prstGeom prst="rect">
            <a:avLst/>
          </a:prstGeom>
        </p:spPr>
        <p:txBody>
          <a:bodyPr wrap="square">
            <a:spAutoFit/>
          </a:bodyPr>
          <a:p>
            <a:r>
              <a:rPr lang="en-US" altLang="zh-CN" sz="1900">
                <a:solidFill>
                  <a:srgbClr val="FF0000"/>
                </a:solidFill>
                <a:latin typeface="宋体" panose="02010600030101010101" pitchFamily="2" charset="-122"/>
                <a:ea typeface="宋体" panose="02010600030101010101" pitchFamily="2" charset="-122"/>
              </a:rPr>
              <a:t>always </a:t>
            </a:r>
            <a:r>
              <a:rPr lang="en-US" altLang="zh-CN" sz="1900">
                <a:solidFill>
                  <a:srgbClr val="000000"/>
                </a:solidFill>
                <a:latin typeface="宋体" panose="02010600030101010101" pitchFamily="2" charset="-122"/>
                <a:ea typeface="宋体" panose="02010600030101010101" pitchFamily="2" charset="-122"/>
              </a:rPr>
              <a:t>@(state) </a:t>
            </a:r>
            <a:r>
              <a:rPr lang="en-US" altLang="zh-CN" sz="1600" b="1">
                <a:solidFill>
                  <a:srgbClr val="0000CC"/>
                </a:solidFill>
                <a:latin typeface="宋体" panose="02010600030101010101" pitchFamily="2" charset="-122"/>
                <a:ea typeface="宋体" panose="02010600030101010101" pitchFamily="2" charset="-122"/>
              </a:rPr>
              <a:t> </a:t>
            </a:r>
            <a:endParaRPr lang="en-US" altLang="zh-CN" sz="1600" b="1">
              <a:solidFill>
                <a:srgbClr val="0000CC"/>
              </a:solidFill>
              <a:latin typeface="宋体" panose="02010600030101010101" pitchFamily="2" charset="-122"/>
              <a:ea typeface="宋体" panose="02010600030101010101" pitchFamily="2" charset="-122"/>
            </a:endParaRPr>
          </a:p>
          <a:p>
            <a:r>
              <a:rPr lang="en-US" altLang="zh-CN" sz="1900">
                <a:solidFill>
                  <a:srgbClr val="000000"/>
                </a:solidFill>
                <a:latin typeface="宋体" panose="02010600030101010101" pitchFamily="2" charset="-122"/>
                <a:ea typeface="宋体" panose="02010600030101010101" pitchFamily="2" charset="-122"/>
              </a:rPr>
              <a:t>begin case(state) </a:t>
            </a:r>
            <a:endParaRPr lang="en-US" altLang="zh-CN" sz="1900">
              <a:solidFill>
                <a:srgbClr val="000000"/>
              </a:solidFill>
              <a:latin typeface="宋体" panose="02010600030101010101" pitchFamily="2" charset="-122"/>
              <a:ea typeface="宋体" panose="02010600030101010101" pitchFamily="2" charset="-122"/>
            </a:endParaRPr>
          </a:p>
          <a:p>
            <a:r>
              <a:rPr lang="en-US" altLang="zh-CN" sz="1900">
                <a:solidFill>
                  <a:srgbClr val="000000"/>
                </a:solidFill>
                <a:latin typeface="宋体" panose="02010600030101010101" pitchFamily="2" charset="-122"/>
                <a:ea typeface="宋体" panose="02010600030101010101" pitchFamily="2" charset="-122"/>
              </a:rPr>
              <a:t>S3: z=1'b1; </a:t>
            </a:r>
            <a:endParaRPr lang="en-US" altLang="zh-CN" sz="1900">
              <a:solidFill>
                <a:srgbClr val="000000"/>
              </a:solidFill>
              <a:latin typeface="宋体" panose="02010600030101010101" pitchFamily="2" charset="-122"/>
              <a:ea typeface="宋体" panose="02010600030101010101" pitchFamily="2" charset="-122"/>
            </a:endParaRPr>
          </a:p>
          <a:p>
            <a:r>
              <a:rPr lang="en-US" altLang="zh-CN" sz="1900">
                <a:solidFill>
                  <a:srgbClr val="FF0000"/>
                </a:solidFill>
                <a:latin typeface="宋体" panose="02010600030101010101" pitchFamily="2" charset="-122"/>
                <a:ea typeface="宋体" panose="02010600030101010101" pitchFamily="2" charset="-122"/>
              </a:rPr>
              <a:t>default</a:t>
            </a:r>
            <a:r>
              <a:rPr lang="en-US" altLang="zh-CN" sz="1900">
                <a:solidFill>
                  <a:srgbClr val="000000"/>
                </a:solidFill>
                <a:latin typeface="宋体" panose="02010600030101010101" pitchFamily="2" charset="-122"/>
                <a:ea typeface="宋体" panose="02010600030101010101" pitchFamily="2" charset="-122"/>
              </a:rPr>
              <a:t>:z=1'b0; </a:t>
            </a:r>
            <a:endParaRPr lang="en-US" altLang="zh-CN" sz="1900">
              <a:solidFill>
                <a:srgbClr val="000000"/>
              </a:solidFill>
              <a:latin typeface="宋体" panose="02010600030101010101" pitchFamily="2" charset="-122"/>
              <a:ea typeface="宋体" panose="02010600030101010101" pitchFamily="2" charset="-122"/>
            </a:endParaRPr>
          </a:p>
          <a:p>
            <a:r>
              <a:rPr lang="en-US" altLang="zh-CN" sz="1900">
                <a:solidFill>
                  <a:srgbClr val="000000"/>
                </a:solidFill>
                <a:latin typeface="宋体" panose="02010600030101010101" pitchFamily="2" charset="-122"/>
                <a:ea typeface="宋体" panose="02010600030101010101" pitchFamily="2" charset="-122"/>
              </a:rPr>
              <a:t>endcase </a:t>
            </a:r>
            <a:endParaRPr lang="en-US" altLang="zh-CN" sz="1900">
              <a:solidFill>
                <a:srgbClr val="000000"/>
              </a:solidFill>
              <a:latin typeface="宋体" panose="02010600030101010101" pitchFamily="2" charset="-122"/>
              <a:ea typeface="宋体" panose="02010600030101010101" pitchFamily="2" charset="-122"/>
            </a:endParaRPr>
          </a:p>
          <a:p>
            <a:r>
              <a:rPr lang="en-US" altLang="zh-CN" sz="1900">
                <a:solidFill>
                  <a:srgbClr val="000000"/>
                </a:solidFill>
                <a:latin typeface="宋体" panose="02010600030101010101" pitchFamily="2" charset="-122"/>
                <a:ea typeface="宋体" panose="02010600030101010101" pitchFamily="2" charset="-122"/>
              </a:rPr>
              <a:t>end </a:t>
            </a:r>
            <a:endParaRPr lang="en-US" altLang="zh-CN" sz="1900">
              <a:solidFill>
                <a:srgbClr val="000000"/>
              </a:solidFill>
              <a:latin typeface="宋体" panose="02010600030101010101" pitchFamily="2" charset="-122"/>
              <a:ea typeface="宋体" panose="02010600030101010101" pitchFamily="2" charset="-122"/>
            </a:endParaRPr>
          </a:p>
          <a:p>
            <a:r>
              <a:rPr lang="en-US" altLang="zh-CN" sz="1900">
                <a:solidFill>
                  <a:srgbClr val="000000"/>
                </a:solidFill>
                <a:latin typeface="宋体" panose="02010600030101010101" pitchFamily="2" charset="-122"/>
                <a:ea typeface="宋体" panose="02010600030101010101" pitchFamily="2" charset="-122"/>
              </a:rPr>
              <a:t>endmodule</a:t>
            </a:r>
            <a:endParaRPr lang="en-US" altLang="zh-CN" sz="1900">
              <a:solidFill>
                <a:srgbClr val="000000"/>
              </a:solidFill>
              <a:latin typeface="宋体" panose="02010600030101010101" pitchFamily="2" charset="-122"/>
              <a:ea typeface="宋体" panose="02010600030101010101" pitchFamily="2" charset="-122"/>
            </a:endParaRPr>
          </a:p>
        </p:txBody>
      </p:sp>
      <p:sp>
        <p:nvSpPr>
          <p:cNvPr id="12" name="文本框 11"/>
          <p:cNvSpPr txBox="1"/>
          <p:nvPr/>
        </p:nvSpPr>
        <p:spPr>
          <a:xfrm>
            <a:off x="5286375" y="961390"/>
            <a:ext cx="3921760" cy="383540"/>
          </a:xfrm>
          <a:prstGeom prst="rect">
            <a:avLst/>
          </a:prstGeom>
          <a:noFill/>
        </p:spPr>
        <p:txBody>
          <a:bodyPr wrap="square" rtlCol="0" anchor="t">
            <a:spAutoFit/>
          </a:bodyPr>
          <a:p>
            <a:r>
              <a:rPr lang="en-US" altLang="zh-CN" sz="1900" b="1">
                <a:solidFill>
                  <a:srgbClr val="0000CC"/>
                </a:solidFill>
                <a:latin typeface="宋体" panose="02010600030101010101" pitchFamily="2" charset="-122"/>
                <a:ea typeface="宋体" panose="02010600030101010101" pitchFamily="2" charset="-122"/>
                <a:sym typeface="+mn-ea"/>
              </a:rPr>
              <a:t>/*</a:t>
            </a:r>
            <a:r>
              <a:rPr lang="zh-CN" altLang="en-US" sz="1900" b="1">
                <a:solidFill>
                  <a:srgbClr val="0000CC"/>
                </a:solidFill>
                <a:latin typeface="宋体" panose="02010600030101010101" pitchFamily="2" charset="-122"/>
                <a:ea typeface="宋体" panose="02010600030101010101" pitchFamily="2" charset="-122"/>
                <a:sym typeface="+mn-ea"/>
              </a:rPr>
              <a:t>第三段：</a:t>
            </a:r>
            <a:r>
              <a:rPr lang="zh-CN" altLang="en-US" sz="1900" b="1">
                <a:solidFill>
                  <a:srgbClr val="0000CC"/>
                </a:solidFill>
                <a:latin typeface="宋体" panose="02010600030101010101" pitchFamily="2" charset="-122"/>
                <a:ea typeface="宋体" panose="02010600030101010101" pitchFamily="2" charset="-122"/>
                <a:sym typeface="+mn-ea"/>
              </a:rPr>
              <a:t>组合逻辑，描述输出</a:t>
            </a:r>
            <a:r>
              <a:rPr lang="en-US" altLang="zh-CN" sz="1900" b="1">
                <a:solidFill>
                  <a:srgbClr val="0000CC"/>
                </a:solidFill>
                <a:latin typeface="宋体" panose="02010600030101010101" pitchFamily="2" charset="-122"/>
                <a:ea typeface="宋体" panose="02010600030101010101" pitchFamily="2" charset="-122"/>
                <a:sym typeface="+mn-ea"/>
              </a:rPr>
              <a:t>*/</a:t>
            </a:r>
            <a:endParaRPr lang="en-US" altLang="zh-CN" sz="1900" b="1">
              <a:solidFill>
                <a:srgbClr val="0000CC"/>
              </a:solidFill>
              <a:latin typeface="宋体" panose="02010600030101010101" pitchFamily="2" charset="-122"/>
              <a:ea typeface="宋体" panose="02010600030101010101" pitchFamily="2" charset="-122"/>
              <a:sym typeface="+mn-e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2"/>
          </p:nvPr>
        </p:nvSpPr>
        <p:spPr/>
        <p:txBody>
          <a:bodyPr/>
          <a:p>
            <a:r>
              <a:rPr lang="zh-CN" altLang="en-US"/>
              <a:t>总结</a:t>
            </a:r>
            <a:endParaRPr lang="zh-CN" altLang="en-US"/>
          </a:p>
        </p:txBody>
      </p:sp>
      <p:sp>
        <p:nvSpPr>
          <p:cNvPr id="6" name="文本框 5"/>
          <p:cNvSpPr txBox="1"/>
          <p:nvPr/>
        </p:nvSpPr>
        <p:spPr>
          <a:xfrm>
            <a:off x="4124960" y="2368550"/>
            <a:ext cx="4572000" cy="2306955"/>
          </a:xfrm>
          <a:prstGeom prst="rect">
            <a:avLst/>
          </a:prstGeom>
          <a:noFill/>
        </p:spPr>
        <p:txBody>
          <a:bodyPr wrap="square" rtlCol="0" anchor="t">
            <a:spAutoFit/>
          </a:bodyPr>
          <a:p>
            <a:pPr indent="0">
              <a:buFont typeface="Wingdings" panose="05000000000000000000" charset="0"/>
              <a:buNone/>
            </a:pPr>
            <a:r>
              <a:rPr lang="zh-CN" altLang="en-US" sz="1600" b="1">
                <a:solidFill>
                  <a:srgbClr val="000000"/>
                </a:solidFill>
                <a:latin typeface="宋体" panose="02010600030101010101" pitchFamily="2" charset="-122"/>
                <a:ea typeface="宋体" panose="02010600030101010101" pitchFamily="2" charset="-122"/>
                <a:sym typeface="+mn-ea"/>
              </a:rPr>
              <a:t>三、设计</a:t>
            </a:r>
            <a:endParaRPr lang="zh-CN" altLang="en-US" sz="1600" b="1">
              <a:solidFill>
                <a:srgbClr val="000000"/>
              </a:solidFill>
              <a:latin typeface="宋体" panose="02010600030101010101" pitchFamily="2" charset="-122"/>
              <a:ea typeface="宋体" panose="02010600030101010101" pitchFamily="2" charset="-122"/>
            </a:endParaRPr>
          </a:p>
          <a:p>
            <a:pPr marL="285750" indent="-285750">
              <a:buFont typeface="Wingdings" panose="05000000000000000000" charset="0"/>
              <a:buChar char="l"/>
            </a:pPr>
            <a:r>
              <a:rPr lang="zh-CN" altLang="en-US" sz="1600" b="1">
                <a:solidFill>
                  <a:srgbClr val="000000"/>
                </a:solidFill>
                <a:latin typeface="宋体" panose="02010600030101010101" pitchFamily="2" charset="-122"/>
                <a:ea typeface="宋体" panose="02010600030101010101" pitchFamily="2" charset="-122"/>
                <a:sym typeface="+mn-ea"/>
              </a:rPr>
              <a:t>卡诺图化简</a:t>
            </a:r>
            <a:r>
              <a:rPr lang="zh-CN" altLang="en-US" sz="1600" b="1">
                <a:solidFill>
                  <a:srgbClr val="000000"/>
                </a:solidFill>
                <a:latin typeface="宋体" panose="02010600030101010101" pitchFamily="2" charset="-122"/>
                <a:ea typeface="宋体" panose="02010600030101010101" pitchFamily="2" charset="-122"/>
                <a:sym typeface="+mn-ea"/>
              </a:rPr>
              <a:t>逻辑函数</a:t>
            </a:r>
            <a:endParaRPr lang="zh-CN" altLang="en-US" sz="1600" b="1">
              <a:solidFill>
                <a:srgbClr val="000000"/>
              </a:solidFill>
              <a:latin typeface="宋体" panose="02010600030101010101" pitchFamily="2" charset="-122"/>
              <a:ea typeface="宋体" panose="02010600030101010101" pitchFamily="2" charset="-122"/>
              <a:sym typeface="+mn-ea"/>
            </a:endParaRPr>
          </a:p>
          <a:p>
            <a:pPr marL="285750" indent="-285750">
              <a:buFont typeface="Wingdings" panose="05000000000000000000" charset="0"/>
              <a:buChar char="l"/>
            </a:pPr>
            <a:r>
              <a:rPr lang="zh-CN" altLang="en-US" sz="1600" b="1">
                <a:solidFill>
                  <a:srgbClr val="000000"/>
                </a:solidFill>
                <a:latin typeface="宋体" panose="02010600030101010101" pitchFamily="2" charset="-122"/>
                <a:ea typeface="宋体" panose="02010600030101010101" pitchFamily="2" charset="-122"/>
                <a:sym typeface="+mn-ea"/>
              </a:rPr>
              <a:t>组合逻辑电路</a:t>
            </a:r>
            <a:endParaRPr lang="zh-CN" altLang="en-US" sz="1600" b="1">
              <a:solidFill>
                <a:srgbClr val="000000"/>
              </a:solidFill>
              <a:latin typeface="宋体" panose="02010600030101010101" pitchFamily="2" charset="-122"/>
              <a:ea typeface="宋体" panose="02010600030101010101" pitchFamily="2" charset="-122"/>
            </a:endParaRPr>
          </a:p>
          <a:p>
            <a:pPr marL="285750" indent="-285750">
              <a:buFont typeface="Wingdings" panose="05000000000000000000" charset="0"/>
              <a:buChar char="l"/>
            </a:pPr>
            <a:r>
              <a:rPr lang="zh-CN" altLang="en-US" sz="1600" b="1">
                <a:solidFill>
                  <a:srgbClr val="000000"/>
                </a:solidFill>
                <a:latin typeface="宋体" panose="02010600030101010101" pitchFamily="2" charset="-122"/>
                <a:ea typeface="宋体" panose="02010600030101010101" pitchFamily="2" charset="-122"/>
                <a:sym typeface="+mn-ea"/>
              </a:rPr>
              <a:t>时序逻辑电路</a:t>
            </a:r>
            <a:endParaRPr lang="zh-CN" altLang="en-US" sz="1600" b="1">
              <a:solidFill>
                <a:srgbClr val="000000"/>
              </a:solidFill>
              <a:latin typeface="宋体" panose="02010600030101010101" pitchFamily="2" charset="-122"/>
              <a:ea typeface="宋体" panose="02010600030101010101" pitchFamily="2" charset="-122"/>
            </a:endParaRPr>
          </a:p>
          <a:p>
            <a:r>
              <a:rPr lang="zh-CN" altLang="en-US" sz="1600" b="1">
                <a:solidFill>
                  <a:srgbClr val="000000"/>
                </a:solidFill>
                <a:latin typeface="宋体" panose="02010600030101010101" pitchFamily="2" charset="-122"/>
                <a:ea typeface="宋体" panose="02010600030101010101" pitchFamily="2" charset="-122"/>
                <a:sym typeface="+mn-ea"/>
              </a:rPr>
              <a:t>四、代码</a:t>
            </a:r>
            <a:endParaRPr lang="zh-CN" altLang="en-US" sz="1600" b="1">
              <a:solidFill>
                <a:srgbClr val="000000"/>
              </a:solidFill>
              <a:latin typeface="宋体" panose="02010600030101010101" pitchFamily="2" charset="-122"/>
              <a:ea typeface="宋体" panose="02010600030101010101" pitchFamily="2" charset="-122"/>
            </a:endParaRPr>
          </a:p>
          <a:p>
            <a:pPr marL="285750" indent="-285750" algn="l">
              <a:buClrTx/>
              <a:buSzTx/>
              <a:buFont typeface="Wingdings" panose="05000000000000000000" charset="0"/>
              <a:buChar char="l"/>
            </a:pPr>
            <a:r>
              <a:rPr lang="zh-CN" altLang="en-US" sz="1600" b="1">
                <a:solidFill>
                  <a:srgbClr val="000000"/>
                </a:solidFill>
                <a:latin typeface="宋体" panose="02010600030101010101" pitchFamily="2" charset="-122"/>
                <a:ea typeface="宋体" panose="02010600030101010101" pitchFamily="2" charset="-122"/>
                <a:sym typeface="+mn-ea"/>
              </a:rPr>
              <a:t>组合逻辑（译码器、选择、分配）</a:t>
            </a:r>
            <a:endParaRPr lang="zh-CN" altLang="en-US" sz="1600" b="1" i="0">
              <a:solidFill>
                <a:srgbClr val="000000"/>
              </a:solidFill>
              <a:latin typeface="宋体" panose="02010600030101010101" pitchFamily="2" charset="-122"/>
              <a:ea typeface="宋体" panose="02010600030101010101" pitchFamily="2" charset="-122"/>
            </a:endParaRPr>
          </a:p>
          <a:p>
            <a:pPr marL="285750" indent="-285750" algn="l">
              <a:buClrTx/>
              <a:buSzTx/>
              <a:buFont typeface="Wingdings" panose="05000000000000000000" charset="0"/>
              <a:buChar char="l"/>
            </a:pPr>
            <a:r>
              <a:rPr lang="zh-CN" altLang="en-US" sz="1600" b="1">
                <a:solidFill>
                  <a:srgbClr val="000000"/>
                </a:solidFill>
                <a:latin typeface="宋体" panose="02010600030101010101" pitchFamily="2" charset="-122"/>
                <a:ea typeface="宋体" panose="02010600030101010101" pitchFamily="2" charset="-122"/>
                <a:sym typeface="+mn-ea"/>
              </a:rPr>
              <a:t>时序逻辑（计数器、存储器、寄存器、触发器、状态机）</a:t>
            </a:r>
            <a:endParaRPr lang="zh-CN" altLang="en-US" sz="1600" b="1">
              <a:solidFill>
                <a:srgbClr val="000000"/>
              </a:solidFill>
              <a:latin typeface="宋体" panose="02010600030101010101" pitchFamily="2" charset="-122"/>
              <a:ea typeface="宋体" panose="02010600030101010101" pitchFamily="2" charset="-122"/>
              <a:sym typeface="+mn-ea"/>
            </a:endParaRPr>
          </a:p>
          <a:p>
            <a:pPr marL="285750" indent="-285750" algn="l">
              <a:buClrTx/>
              <a:buSzTx/>
              <a:buFont typeface="Wingdings" panose="05000000000000000000" charset="0"/>
              <a:buChar char="l"/>
            </a:pPr>
            <a:r>
              <a:rPr lang="zh-CN" altLang="en-US" sz="1600" b="1">
                <a:solidFill>
                  <a:srgbClr val="000000"/>
                </a:solidFill>
                <a:latin typeface="宋体" panose="02010600030101010101" pitchFamily="2" charset="-122"/>
                <a:ea typeface="宋体" panose="02010600030101010101" pitchFamily="2" charset="-122"/>
                <a:sym typeface="+mn-ea"/>
              </a:rPr>
              <a:t>图--&gt;代码</a:t>
            </a:r>
            <a:endParaRPr lang="zh-CN" altLang="en-US" sz="1600" b="1">
              <a:solidFill>
                <a:srgbClr val="000000"/>
              </a:solidFill>
              <a:latin typeface="宋体" panose="02010600030101010101" pitchFamily="2" charset="-122"/>
              <a:ea typeface="宋体" panose="02010600030101010101" pitchFamily="2" charset="-122"/>
              <a:sym typeface="+mn-ea"/>
            </a:endParaRPr>
          </a:p>
        </p:txBody>
      </p:sp>
      <p:sp>
        <p:nvSpPr>
          <p:cNvPr id="7" name="文本框 6"/>
          <p:cNvSpPr txBox="1"/>
          <p:nvPr/>
        </p:nvSpPr>
        <p:spPr>
          <a:xfrm>
            <a:off x="407035" y="1875790"/>
            <a:ext cx="4572000" cy="3291840"/>
          </a:xfrm>
          <a:prstGeom prst="rect">
            <a:avLst/>
          </a:prstGeom>
          <a:noFill/>
        </p:spPr>
        <p:txBody>
          <a:bodyPr wrap="square" rtlCol="0" anchor="t">
            <a:spAutoFit/>
          </a:bodyPr>
          <a:p>
            <a:r>
              <a:rPr lang="zh-CN" altLang="en-US" sz="1600" b="1">
                <a:solidFill>
                  <a:srgbClr val="000000"/>
                </a:solidFill>
                <a:latin typeface="宋体" panose="02010600030101010101" pitchFamily="2" charset="-122"/>
                <a:ea typeface="宋体" panose="02010600030101010101" pitchFamily="2" charset="-122"/>
                <a:sym typeface="+mn-ea"/>
              </a:rPr>
              <a:t>一、填空</a:t>
            </a:r>
            <a:endParaRPr lang="zh-CN" altLang="en-US" sz="1600" b="1">
              <a:solidFill>
                <a:srgbClr val="000000"/>
              </a:solidFill>
              <a:latin typeface="宋体" panose="02010600030101010101" pitchFamily="2" charset="-122"/>
              <a:ea typeface="宋体" panose="02010600030101010101" pitchFamily="2" charset="-122"/>
            </a:endParaRPr>
          </a:p>
          <a:p>
            <a:pPr marL="285750" indent="-285750">
              <a:buFont typeface="Wingdings" panose="05000000000000000000" charset="0"/>
              <a:buChar char="l"/>
            </a:pPr>
            <a:r>
              <a:rPr lang="zh-CN" altLang="en-US" sz="1600" b="1">
                <a:solidFill>
                  <a:srgbClr val="000000"/>
                </a:solidFill>
                <a:latin typeface="宋体" panose="02010600030101010101" pitchFamily="2" charset="-122"/>
                <a:ea typeface="宋体" panose="02010600030101010101" pitchFamily="2" charset="-122"/>
                <a:sym typeface="+mn-ea"/>
              </a:rPr>
              <a:t>反码补码（</a:t>
            </a:r>
            <a:r>
              <a:rPr lang="zh-CN" altLang="en-US" sz="1600">
                <a:sym typeface="+mn-ea"/>
              </a:rPr>
              <a:t>数制和码制</a:t>
            </a:r>
            <a:r>
              <a:rPr lang="zh-CN" altLang="en-US" sz="1600" b="1">
                <a:solidFill>
                  <a:srgbClr val="000000"/>
                </a:solidFill>
                <a:latin typeface="宋体" panose="02010600030101010101" pitchFamily="2" charset="-122"/>
                <a:ea typeface="宋体" panose="02010600030101010101" pitchFamily="2" charset="-122"/>
                <a:sym typeface="+mn-ea"/>
              </a:rPr>
              <a:t>）</a:t>
            </a:r>
            <a:endParaRPr lang="zh-CN" altLang="en-US" sz="1600" b="1">
              <a:solidFill>
                <a:srgbClr val="000000"/>
              </a:solidFill>
              <a:latin typeface="宋体" panose="02010600030101010101" pitchFamily="2" charset="-122"/>
              <a:ea typeface="宋体" panose="02010600030101010101" pitchFamily="2" charset="-122"/>
            </a:endParaRPr>
          </a:p>
          <a:p>
            <a:pPr marL="285750" indent="-285750">
              <a:buFont typeface="Wingdings" panose="05000000000000000000" charset="0"/>
              <a:buChar char="l"/>
            </a:pPr>
            <a:r>
              <a:rPr lang="zh-CN" altLang="en-US" sz="1600" b="1">
                <a:solidFill>
                  <a:srgbClr val="000000"/>
                </a:solidFill>
                <a:latin typeface="宋体" panose="02010600030101010101" pitchFamily="2" charset="-122"/>
                <a:ea typeface="宋体" panose="02010600030101010101" pitchFamily="2" charset="-122"/>
                <a:sym typeface="+mn-ea"/>
              </a:rPr>
              <a:t>逻辑运算</a:t>
            </a:r>
            <a:endParaRPr lang="zh-CN" altLang="en-US" sz="1600" b="1">
              <a:solidFill>
                <a:srgbClr val="000000"/>
              </a:solidFill>
              <a:latin typeface="宋体" panose="02010600030101010101" pitchFamily="2" charset="-122"/>
              <a:ea typeface="宋体" panose="02010600030101010101" pitchFamily="2" charset="-122"/>
            </a:endParaRPr>
          </a:p>
          <a:p>
            <a:pPr marL="285750" indent="-285750">
              <a:buFont typeface="Wingdings" panose="05000000000000000000" charset="0"/>
              <a:buChar char="l"/>
            </a:pPr>
            <a:r>
              <a:rPr lang="zh-CN" altLang="en-US" sz="1600" b="1">
                <a:solidFill>
                  <a:srgbClr val="000000"/>
                </a:solidFill>
                <a:latin typeface="宋体" panose="02010600030101010101" pitchFamily="2" charset="-122"/>
                <a:ea typeface="宋体" panose="02010600030101010101" pitchFamily="2" charset="-122"/>
                <a:sym typeface="+mn-ea"/>
              </a:rPr>
              <a:t>卡诺图相关：化简</a:t>
            </a:r>
            <a:r>
              <a:rPr lang="en-US" altLang="zh-CN" sz="1600" b="1">
                <a:solidFill>
                  <a:srgbClr val="000000"/>
                </a:solidFill>
                <a:latin typeface="宋体" panose="02010600030101010101" pitchFamily="2" charset="-122"/>
                <a:ea typeface="宋体" panose="02010600030101010101" pitchFamily="2" charset="-122"/>
                <a:sym typeface="+mn-ea"/>
              </a:rPr>
              <a:t>/</a:t>
            </a:r>
            <a:r>
              <a:rPr lang="zh-CN" altLang="en-US" sz="1600" b="1">
                <a:solidFill>
                  <a:srgbClr val="000000"/>
                </a:solidFill>
                <a:latin typeface="宋体" panose="02010600030101010101" pitchFamily="2" charset="-122"/>
                <a:ea typeface="宋体" panose="02010600030101010101" pitchFamily="2" charset="-122"/>
                <a:sym typeface="+mn-ea"/>
              </a:rPr>
              <a:t>理论</a:t>
            </a:r>
            <a:endParaRPr lang="zh-CN" altLang="en-US" sz="1600" b="1">
              <a:solidFill>
                <a:srgbClr val="000000"/>
              </a:solidFill>
              <a:latin typeface="宋体" panose="02010600030101010101" pitchFamily="2" charset="-122"/>
              <a:ea typeface="宋体" panose="02010600030101010101" pitchFamily="2" charset="-122"/>
            </a:endParaRPr>
          </a:p>
          <a:p>
            <a:pPr marL="285750" indent="-285750">
              <a:buFont typeface="Wingdings" panose="05000000000000000000" charset="0"/>
              <a:buChar char="l"/>
            </a:pPr>
            <a:r>
              <a:rPr lang="zh-CN" altLang="en-US" sz="1600" b="1">
                <a:solidFill>
                  <a:srgbClr val="000000"/>
                </a:solidFill>
                <a:latin typeface="宋体" panose="02010600030101010101" pitchFamily="2" charset="-122"/>
                <a:ea typeface="宋体" panose="02010600030101010101" pitchFamily="2" charset="-122"/>
                <a:sym typeface="+mn-ea"/>
              </a:rPr>
              <a:t>竞争冒险</a:t>
            </a:r>
            <a:endParaRPr lang="zh-CN" altLang="en-US" sz="1600" b="1">
              <a:solidFill>
                <a:srgbClr val="000000"/>
              </a:solidFill>
              <a:latin typeface="宋体" panose="02010600030101010101" pitchFamily="2" charset="-122"/>
              <a:ea typeface="宋体" panose="02010600030101010101" pitchFamily="2" charset="-122"/>
            </a:endParaRPr>
          </a:p>
          <a:p>
            <a:pPr marL="285750" indent="-285750">
              <a:buFont typeface="Wingdings" panose="05000000000000000000" charset="0"/>
              <a:buChar char="l"/>
            </a:pPr>
            <a:r>
              <a:rPr lang="zh-CN" altLang="en-US" sz="1600" b="1">
                <a:solidFill>
                  <a:srgbClr val="000000"/>
                </a:solidFill>
                <a:latin typeface="宋体" panose="02010600030101010101" pitchFamily="2" charset="-122"/>
                <a:ea typeface="宋体" panose="02010600030101010101" pitchFamily="2" charset="-122"/>
                <a:sym typeface="+mn-ea"/>
              </a:rPr>
              <a:t>触发器方程</a:t>
            </a:r>
            <a:endParaRPr lang="zh-CN" altLang="en-US" sz="1600" b="1">
              <a:solidFill>
                <a:srgbClr val="000000"/>
              </a:solidFill>
              <a:latin typeface="宋体" panose="02010600030101010101" pitchFamily="2" charset="-122"/>
              <a:ea typeface="宋体" panose="02010600030101010101" pitchFamily="2" charset="-122"/>
            </a:endParaRPr>
          </a:p>
          <a:p>
            <a:pPr marL="285750" indent="-285750">
              <a:buFont typeface="Wingdings" panose="05000000000000000000" charset="0"/>
              <a:buChar char="l"/>
            </a:pPr>
            <a:r>
              <a:rPr lang="en-US" altLang="zh-CN" sz="1600" b="1">
                <a:solidFill>
                  <a:srgbClr val="000000"/>
                </a:solidFill>
                <a:latin typeface="宋体" panose="02010600030101010101" pitchFamily="2" charset="-122"/>
                <a:ea typeface="宋体" panose="02010600030101010101" pitchFamily="2" charset="-122"/>
                <a:sym typeface="+mn-ea"/>
              </a:rPr>
              <a:t>Verilog</a:t>
            </a:r>
            <a:r>
              <a:rPr lang="zh-CN" altLang="en-US" sz="1600" b="1">
                <a:solidFill>
                  <a:srgbClr val="000000"/>
                </a:solidFill>
                <a:latin typeface="宋体" panose="02010600030101010101" pitchFamily="2" charset="-122"/>
                <a:ea typeface="宋体" panose="02010600030101010101" pitchFamily="2" charset="-122"/>
                <a:sym typeface="+mn-ea"/>
              </a:rPr>
              <a:t>概念、语法（</a:t>
            </a:r>
            <a:r>
              <a:rPr lang="en-US" altLang="zh-CN" sz="1600" b="1">
                <a:solidFill>
                  <a:srgbClr val="000000"/>
                </a:solidFill>
                <a:latin typeface="宋体" panose="02010600030101010101" pitchFamily="2" charset="-122"/>
                <a:ea typeface="宋体" panose="02010600030101010101" pitchFamily="2" charset="-122"/>
                <a:sym typeface="+mn-ea"/>
              </a:rPr>
              <a:t>=</a:t>
            </a:r>
            <a:r>
              <a:rPr lang="zh-CN" altLang="en-US" sz="1600" b="1">
                <a:solidFill>
                  <a:srgbClr val="000000"/>
                </a:solidFill>
                <a:latin typeface="宋体" panose="02010600030101010101" pitchFamily="2" charset="-122"/>
                <a:ea typeface="宋体" panose="02010600030101010101" pitchFamily="2" charset="-122"/>
                <a:sym typeface="+mn-ea"/>
              </a:rPr>
              <a:t>和</a:t>
            </a:r>
            <a:r>
              <a:rPr lang="en-US" altLang="zh-CN" sz="1600" b="1">
                <a:solidFill>
                  <a:srgbClr val="000000"/>
                </a:solidFill>
                <a:latin typeface="宋体" panose="02010600030101010101" pitchFamily="2" charset="-122"/>
                <a:ea typeface="宋体" panose="02010600030101010101" pitchFamily="2" charset="-122"/>
                <a:sym typeface="+mn-ea"/>
              </a:rPr>
              <a:t>&lt;=</a:t>
            </a:r>
            <a:r>
              <a:rPr lang="zh-CN" altLang="en-US" sz="1600" b="1">
                <a:solidFill>
                  <a:srgbClr val="000000"/>
                </a:solidFill>
                <a:latin typeface="宋体" panose="02010600030101010101" pitchFamily="2" charset="-122"/>
                <a:ea typeface="宋体" panose="02010600030101010101" pitchFamily="2" charset="-122"/>
                <a:sym typeface="+mn-ea"/>
              </a:rPr>
              <a:t>区别）</a:t>
            </a:r>
            <a:endParaRPr lang="zh-CN" altLang="en-US" sz="1600" b="1">
              <a:solidFill>
                <a:srgbClr val="000000"/>
              </a:solidFill>
              <a:latin typeface="宋体" panose="02010600030101010101" pitchFamily="2" charset="-122"/>
              <a:ea typeface="宋体" panose="02010600030101010101" pitchFamily="2" charset="-122"/>
            </a:endParaRPr>
          </a:p>
          <a:p>
            <a:pPr marL="285750" indent="-285750">
              <a:buFont typeface="Wingdings" panose="05000000000000000000" charset="0"/>
              <a:buChar char="l"/>
            </a:pPr>
            <a:r>
              <a:rPr lang="zh-CN" altLang="en-US" sz="1600" b="1">
                <a:solidFill>
                  <a:srgbClr val="000000"/>
                </a:solidFill>
                <a:latin typeface="宋体" panose="02010600030101010101" pitchFamily="2" charset="-122"/>
                <a:ea typeface="宋体" panose="02010600030101010101" pitchFamily="2" charset="-122"/>
                <a:sym typeface="+mn-ea"/>
              </a:rPr>
              <a:t>同步和异步</a:t>
            </a:r>
            <a:endParaRPr lang="zh-CN" altLang="en-US" sz="1600" b="1">
              <a:solidFill>
                <a:srgbClr val="000000"/>
              </a:solidFill>
              <a:latin typeface="宋体" panose="02010600030101010101" pitchFamily="2" charset="-122"/>
              <a:ea typeface="宋体" panose="02010600030101010101" pitchFamily="2" charset="-122"/>
            </a:endParaRPr>
          </a:p>
          <a:p>
            <a:r>
              <a:rPr lang="zh-CN" altLang="en-US" sz="1600" b="1">
                <a:solidFill>
                  <a:srgbClr val="000000"/>
                </a:solidFill>
                <a:latin typeface="宋体" panose="02010600030101010101" pitchFamily="2" charset="-122"/>
                <a:ea typeface="宋体" panose="02010600030101010101" pitchFamily="2" charset="-122"/>
                <a:sym typeface="+mn-ea"/>
              </a:rPr>
              <a:t>二、作图</a:t>
            </a:r>
            <a:endParaRPr lang="zh-CN" altLang="en-US" sz="1600" b="1">
              <a:solidFill>
                <a:srgbClr val="000000"/>
              </a:solidFill>
              <a:latin typeface="宋体" panose="02010600030101010101" pitchFamily="2" charset="-122"/>
              <a:ea typeface="宋体" panose="02010600030101010101" pitchFamily="2" charset="-122"/>
            </a:endParaRPr>
          </a:p>
          <a:p>
            <a:pPr marL="285750" indent="-285750">
              <a:buFont typeface="Wingdings" panose="05000000000000000000" charset="0"/>
              <a:buChar char="l"/>
            </a:pPr>
            <a:r>
              <a:rPr lang="zh-CN" altLang="en-US" sz="1600" b="1">
                <a:solidFill>
                  <a:srgbClr val="000000"/>
                </a:solidFill>
                <a:latin typeface="宋体" panose="02010600030101010101" pitchFamily="2" charset="-122"/>
                <a:ea typeface="宋体" panose="02010600030101010101" pitchFamily="2" charset="-122"/>
                <a:sym typeface="+mn-ea"/>
              </a:rPr>
              <a:t>卡诺图化简逻辑函数</a:t>
            </a:r>
            <a:endParaRPr lang="zh-CN" altLang="en-US" sz="1600" b="1">
              <a:solidFill>
                <a:srgbClr val="000000"/>
              </a:solidFill>
              <a:latin typeface="宋体" panose="02010600030101010101" pitchFamily="2" charset="-122"/>
              <a:ea typeface="宋体" panose="02010600030101010101" pitchFamily="2" charset="-122"/>
              <a:sym typeface="+mn-ea"/>
            </a:endParaRPr>
          </a:p>
          <a:p>
            <a:pPr marL="285750" indent="-285750">
              <a:buFont typeface="Wingdings" panose="05000000000000000000" charset="0"/>
              <a:buChar char="l"/>
            </a:pPr>
            <a:r>
              <a:rPr lang="zh-CN" altLang="en-US" sz="1600" b="1">
                <a:solidFill>
                  <a:srgbClr val="000000"/>
                </a:solidFill>
                <a:latin typeface="宋体" panose="02010600030101010101" pitchFamily="2" charset="-122"/>
                <a:ea typeface="宋体" panose="02010600030101010101" pitchFamily="2" charset="-122"/>
                <a:sym typeface="+mn-ea"/>
              </a:rPr>
              <a:t>触发器图</a:t>
            </a:r>
            <a:endParaRPr lang="zh-CN" altLang="en-US" sz="1600" b="1">
              <a:solidFill>
                <a:srgbClr val="000000"/>
              </a:solidFill>
              <a:latin typeface="宋体" panose="02010600030101010101" pitchFamily="2" charset="-122"/>
              <a:ea typeface="宋体" panose="02010600030101010101" pitchFamily="2" charset="-122"/>
              <a:sym typeface="+mn-ea"/>
            </a:endParaRPr>
          </a:p>
          <a:p>
            <a:pPr marL="285750" indent="-285750">
              <a:buFont typeface="Wingdings" panose="05000000000000000000" charset="0"/>
              <a:buChar char="l"/>
            </a:pPr>
            <a:r>
              <a:rPr lang="zh-CN" altLang="en-US" sz="1600" b="1">
                <a:solidFill>
                  <a:srgbClr val="000000"/>
                </a:solidFill>
                <a:latin typeface="宋体" panose="02010600030101010101" pitchFamily="2" charset="-122"/>
                <a:ea typeface="宋体" panose="02010600030101010101" pitchFamily="2" charset="-122"/>
                <a:sym typeface="+mn-ea"/>
              </a:rPr>
              <a:t>同步异步电路图</a:t>
            </a:r>
            <a:endParaRPr lang="zh-CN" altLang="en-US" sz="1600" b="1">
              <a:solidFill>
                <a:srgbClr val="000000"/>
              </a:solidFill>
              <a:latin typeface="宋体" panose="02010600030101010101" pitchFamily="2" charset="-122"/>
              <a:ea typeface="宋体" panose="02010600030101010101" pitchFamily="2" charset="-122"/>
              <a:sym typeface="+mn-ea"/>
            </a:endParaRPr>
          </a:p>
          <a:p>
            <a:pPr marL="285750" indent="-285750">
              <a:buFont typeface="Wingdings" panose="05000000000000000000" charset="0"/>
              <a:buChar char="l"/>
            </a:pPr>
            <a:r>
              <a:rPr lang="zh-CN" altLang="en-US" sz="1600" b="1">
                <a:solidFill>
                  <a:srgbClr val="000000"/>
                </a:solidFill>
                <a:latin typeface="宋体" panose="02010600030101010101" pitchFamily="2" charset="-122"/>
                <a:ea typeface="宋体" panose="02010600030101010101" pitchFamily="2" charset="-122"/>
                <a:sym typeface="+mn-ea"/>
              </a:rPr>
              <a:t>阻塞与非阻塞</a:t>
            </a:r>
            <a:endParaRPr lang="zh-CN" altLang="en-US" sz="1600" b="1">
              <a:solidFill>
                <a:srgbClr val="000000"/>
              </a:solidFill>
              <a:latin typeface="宋体" panose="02010600030101010101" pitchFamily="2" charset="-122"/>
              <a:ea typeface="宋体" panose="02010600030101010101" pitchFamily="2" charset="-122"/>
              <a:sym typeface="+mn-ea"/>
            </a:endParaRPr>
          </a:p>
        </p:txBody>
      </p:sp>
      <p:sp>
        <p:nvSpPr>
          <p:cNvPr id="8" name="Rectangle 21"/>
          <p:cNvSpPr>
            <a:spLocks noChangeArrowheads="1"/>
          </p:cNvSpPr>
          <p:nvPr/>
        </p:nvSpPr>
        <p:spPr bwMode="auto">
          <a:xfrm>
            <a:off x="344170" y="822960"/>
            <a:ext cx="644525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p>
            <a:pPr marL="0" marR="0" lvl="0" indent="0" algn="l" defTabSz="914400" rtl="0" eaLnBrk="0" fontAlgn="base" latinLnBrk="0" hangingPunct="0">
              <a:lnSpc>
                <a:spcPct val="100000"/>
              </a:lnSpc>
              <a:spcBef>
                <a:spcPct val="0"/>
              </a:spcBef>
              <a:spcAft>
                <a:spcPct val="0"/>
              </a:spcAft>
              <a:buClrTx/>
              <a:buSzTx/>
              <a:buFontTx/>
              <a:buNone/>
            </a:pPr>
            <a:r>
              <a:rPr lang="zh-CN" altLang="en-US" sz="2400" b="1" dirty="0">
                <a:ln>
                  <a:noFill/>
                </a:ln>
                <a:solidFill>
                  <a:srgbClr val="6C0000"/>
                </a:solidFill>
                <a:effectLst/>
                <a:latin typeface="华文楷体" panose="02010600040101010101" pitchFamily="2" charset="-122"/>
                <a:ea typeface="华文楷体" panose="02010600040101010101" pitchFamily="2" charset="-122"/>
                <a:sym typeface="+mn-ea"/>
              </a:rPr>
              <a:t>题型</a:t>
            </a:r>
            <a:r>
              <a:rPr lang="zh-CN" altLang="en-US" sz="2400" b="1" dirty="0">
                <a:ln>
                  <a:noFill/>
                </a:ln>
                <a:solidFill>
                  <a:srgbClr val="6C0000"/>
                </a:solidFill>
                <a:effectLst/>
                <a:latin typeface="华文楷体" panose="02010600040101010101" pitchFamily="2" charset="-122"/>
                <a:ea typeface="华文楷体" panose="02010600040101010101" pitchFamily="2" charset="-122"/>
                <a:sym typeface="+mn-ea"/>
              </a:rPr>
              <a:t>总结</a:t>
            </a:r>
            <a:endParaRPr lang="zh-CN" altLang="en-US" sz="2400" b="1" dirty="0">
              <a:ln>
                <a:noFill/>
              </a:ln>
              <a:solidFill>
                <a:srgbClr val="6C0000"/>
              </a:solidFill>
              <a:effectLst/>
              <a:latin typeface="华文楷体" panose="02010600040101010101" pitchFamily="2" charset="-122"/>
              <a:ea typeface="华文楷体" panose="02010600040101010101" pitchFamily="2" charset="-122"/>
              <a:sym typeface="+mn-ea"/>
            </a:endParaRPr>
          </a:p>
        </p:txBody>
      </p:sp>
      <p:sp>
        <p:nvSpPr>
          <p:cNvPr id="11" name="矩形 10"/>
          <p:cNvSpPr/>
          <p:nvPr/>
        </p:nvSpPr>
        <p:spPr>
          <a:xfrm>
            <a:off x="174505" y="91366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6" grpId="0"/>
      <p:bldP spid="6"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2"/>
          </p:nvPr>
        </p:nvSpPr>
        <p:spPr/>
        <p:txBody>
          <a:bodyPr/>
          <a:p>
            <a:r>
              <a:rPr lang="zh-CN" altLang="en-US"/>
              <a:t>总结</a:t>
            </a:r>
            <a:endParaRPr lang="zh-CN" altLang="en-US"/>
          </a:p>
        </p:txBody>
      </p:sp>
      <p:sp>
        <p:nvSpPr>
          <p:cNvPr id="8" name="Rectangle 21"/>
          <p:cNvSpPr>
            <a:spLocks noChangeArrowheads="1"/>
          </p:cNvSpPr>
          <p:nvPr/>
        </p:nvSpPr>
        <p:spPr bwMode="auto">
          <a:xfrm>
            <a:off x="344170" y="913765"/>
            <a:ext cx="644525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p>
            <a:pPr marL="0" marR="0" lvl="0" indent="0" algn="l" defTabSz="914400" rtl="0" eaLnBrk="0" fontAlgn="base" latinLnBrk="0" hangingPunct="0">
              <a:lnSpc>
                <a:spcPct val="100000"/>
              </a:lnSpc>
              <a:spcBef>
                <a:spcPct val="0"/>
              </a:spcBef>
              <a:spcAft>
                <a:spcPct val="0"/>
              </a:spcAft>
              <a:buClrTx/>
              <a:buSzTx/>
              <a:buFontTx/>
              <a:buNone/>
            </a:pPr>
            <a:r>
              <a:rPr lang="zh-CN" altLang="en-US" sz="2400" b="1" dirty="0">
                <a:ln>
                  <a:noFill/>
                </a:ln>
                <a:solidFill>
                  <a:srgbClr val="6C0000"/>
                </a:solidFill>
                <a:effectLst/>
                <a:latin typeface="华文楷体" panose="02010600040101010101" pitchFamily="2" charset="-122"/>
                <a:ea typeface="华文楷体" panose="02010600040101010101" pitchFamily="2" charset="-122"/>
                <a:sym typeface="+mn-ea"/>
              </a:rPr>
              <a:t>相关</a:t>
            </a:r>
            <a:r>
              <a:rPr lang="zh-CN" altLang="en-US" sz="2400" b="1" dirty="0">
                <a:ln>
                  <a:noFill/>
                </a:ln>
                <a:solidFill>
                  <a:srgbClr val="6C0000"/>
                </a:solidFill>
                <a:effectLst/>
                <a:latin typeface="华文楷体" panose="02010600040101010101" pitchFamily="2" charset="-122"/>
                <a:ea typeface="华文楷体" panose="02010600040101010101" pitchFamily="2" charset="-122"/>
                <a:sym typeface="+mn-ea"/>
              </a:rPr>
              <a:t>资料</a:t>
            </a:r>
            <a:endParaRPr lang="zh-CN" altLang="en-US" sz="2400" b="1" dirty="0">
              <a:ln>
                <a:noFill/>
              </a:ln>
              <a:solidFill>
                <a:srgbClr val="6C0000"/>
              </a:solidFill>
              <a:effectLst/>
              <a:latin typeface="华文楷体" panose="02010600040101010101" pitchFamily="2" charset="-122"/>
              <a:ea typeface="华文楷体" panose="02010600040101010101" pitchFamily="2" charset="-122"/>
              <a:sym typeface="+mn-ea"/>
            </a:endParaRPr>
          </a:p>
        </p:txBody>
      </p:sp>
      <p:sp>
        <p:nvSpPr>
          <p:cNvPr id="11" name="矩形 10"/>
          <p:cNvSpPr/>
          <p:nvPr/>
        </p:nvSpPr>
        <p:spPr>
          <a:xfrm>
            <a:off x="174505" y="100447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3" name="文本框 2"/>
          <p:cNvSpPr txBox="1"/>
          <p:nvPr/>
        </p:nvSpPr>
        <p:spPr>
          <a:xfrm>
            <a:off x="1813560" y="2484120"/>
            <a:ext cx="4572000" cy="1476375"/>
          </a:xfrm>
          <a:prstGeom prst="rect">
            <a:avLst/>
          </a:prstGeom>
          <a:noFill/>
        </p:spPr>
        <p:txBody>
          <a:bodyPr wrap="square" rtlCol="0" anchor="t">
            <a:spAutoFit/>
          </a:bodyPr>
          <a:p>
            <a:r>
              <a:rPr lang="zh-CN" altLang="en-US"/>
              <a:t>通过网盘分享的文件：数字逻辑资料</a:t>
            </a:r>
            <a:endParaRPr lang="zh-CN" altLang="en-US"/>
          </a:p>
          <a:p>
            <a:r>
              <a:rPr lang="zh-CN" altLang="en-US"/>
              <a:t>链接</a:t>
            </a:r>
            <a:r>
              <a:rPr lang="en-US" altLang="zh-CN"/>
              <a:t>: </a:t>
            </a:r>
            <a:r>
              <a:rPr lang="en-US" altLang="zh-CN">
                <a:hlinkClick r:id="rId1" action="ppaction://hlinkfile"/>
              </a:rPr>
              <a:t>https://pan.baidu.com/s/1kMUniNsiQ06ajoRy9dxHhA?pwd=szlj </a:t>
            </a:r>
            <a:endParaRPr lang="en-US" altLang="zh-CN"/>
          </a:p>
          <a:p>
            <a:r>
              <a:rPr lang="zh-CN" altLang="en-US"/>
              <a:t>提取码</a:t>
            </a:r>
            <a:r>
              <a:rPr lang="en-US" altLang="zh-CN"/>
              <a:t>: szlj</a:t>
            </a:r>
            <a:endParaRPr lang="zh-CN" altLang="en-US"/>
          </a:p>
        </p:txBody>
      </p:sp>
      <p:pic>
        <p:nvPicPr>
          <p:cNvPr id="4" name="图片 3"/>
          <p:cNvPicPr>
            <a:picLocks noChangeAspect="1"/>
          </p:cNvPicPr>
          <p:nvPr/>
        </p:nvPicPr>
        <p:blipFill>
          <a:blip r:embed="rId2"/>
          <a:stretch>
            <a:fillRect/>
          </a:stretch>
        </p:blipFill>
        <p:spPr>
          <a:xfrm>
            <a:off x="5387340" y="3653790"/>
            <a:ext cx="2667000" cy="26670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39"/>
          <p:cNvSpPr txBox="1"/>
          <p:nvPr/>
        </p:nvSpPr>
        <p:spPr>
          <a:xfrm>
            <a:off x="1742719" y="3919899"/>
            <a:ext cx="5755360" cy="1338146"/>
          </a:xfrm>
          <a:prstGeom prst="rect">
            <a:avLst/>
          </a:prstGeom>
        </p:spPr>
        <p:txBody>
          <a:bodyPr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4000" b="1" dirty="0">
                <a:solidFill>
                  <a:srgbClr val="0064B8"/>
                </a:solidFill>
                <a:latin typeface="仿宋" panose="02010609060101010101" pitchFamily="49" charset="-122"/>
                <a:ea typeface="仿宋" panose="02010609060101010101" pitchFamily="49" charset="-122"/>
              </a:rPr>
              <a:t>谢谢观看！</a:t>
            </a:r>
            <a:endParaRPr lang="zh-CN" altLang="en-US" sz="4000" b="1" dirty="0">
              <a:solidFill>
                <a:srgbClr val="0064B8"/>
              </a:solidFill>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6217"/>
    </mc:Choice>
    <mc:Fallback>
      <p:transition spd="slow" advTm="621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2"/>
          </p:nvPr>
        </p:nvSpPr>
        <p:spPr/>
        <p:txBody>
          <a:bodyPr/>
          <a:p>
            <a:r>
              <a:rPr lang="en-US" altLang="zh-CN">
                <a:sym typeface="+mn-ea"/>
              </a:rPr>
              <a:t>1 </a:t>
            </a:r>
            <a:r>
              <a:rPr lang="zh-CN" altLang="en-US">
                <a:sym typeface="+mn-ea"/>
              </a:rPr>
              <a:t>逻辑代数基础</a:t>
            </a:r>
            <a:r>
              <a:rPr lang="en-US" altLang="zh-CN">
                <a:sym typeface="+mn-ea"/>
              </a:rPr>
              <a:t>-</a:t>
            </a:r>
            <a:r>
              <a:rPr lang="zh-CN" altLang="en-US">
                <a:sym typeface="+mn-ea"/>
              </a:rPr>
              <a:t>基本运算</a:t>
            </a:r>
            <a:endParaRPr lang="zh-CN" altLang="en-US"/>
          </a:p>
          <a:p>
            <a:endParaRPr lang="zh-CN" altLang="en-US"/>
          </a:p>
        </p:txBody>
      </p:sp>
      <p:pic>
        <p:nvPicPr>
          <p:cNvPr id="5" name="图片 4"/>
          <p:cNvPicPr>
            <a:picLocks noChangeAspect="1"/>
          </p:cNvPicPr>
          <p:nvPr/>
        </p:nvPicPr>
        <p:blipFill>
          <a:blip r:embed="rId1"/>
          <a:stretch>
            <a:fillRect/>
          </a:stretch>
        </p:blipFill>
        <p:spPr>
          <a:xfrm>
            <a:off x="406400" y="1008380"/>
            <a:ext cx="8718550" cy="401320"/>
          </a:xfrm>
          <a:prstGeom prst="rect">
            <a:avLst/>
          </a:prstGeom>
        </p:spPr>
      </p:pic>
      <p:pic>
        <p:nvPicPr>
          <p:cNvPr id="6" name="图片 5"/>
          <p:cNvPicPr>
            <a:picLocks noChangeAspect="1"/>
          </p:cNvPicPr>
          <p:nvPr/>
        </p:nvPicPr>
        <p:blipFill>
          <a:blip r:embed="rId2"/>
          <a:stretch>
            <a:fillRect/>
          </a:stretch>
        </p:blipFill>
        <p:spPr>
          <a:xfrm>
            <a:off x="574040" y="1978660"/>
            <a:ext cx="6359525" cy="732790"/>
          </a:xfrm>
          <a:prstGeom prst="rect">
            <a:avLst/>
          </a:prstGeom>
        </p:spPr>
      </p:pic>
      <p:sp>
        <p:nvSpPr>
          <p:cNvPr id="8" name="Rectangle 21"/>
          <p:cNvSpPr>
            <a:spLocks noChangeArrowheads="1"/>
          </p:cNvSpPr>
          <p:nvPr/>
        </p:nvSpPr>
        <p:spPr bwMode="auto">
          <a:xfrm>
            <a:off x="390525" y="1409383"/>
            <a:ext cx="7788910"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400"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rPr>
              <a:t>考察填空（逻辑代数运算法则、</a:t>
            </a:r>
            <a:r>
              <a:rPr kumimoji="0" lang="zh-CN" altLang="en-US" sz="2400"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rPr>
              <a:t>标准形式）</a:t>
            </a:r>
            <a:endParaRPr kumimoji="0" lang="en-US" altLang="zh-CN" sz="2400"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2400"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endParaRPr>
          </a:p>
        </p:txBody>
      </p:sp>
      <p:sp>
        <p:nvSpPr>
          <p:cNvPr id="11" name="矩形 10"/>
          <p:cNvSpPr/>
          <p:nvPr/>
        </p:nvSpPr>
        <p:spPr>
          <a:xfrm>
            <a:off x="262135" y="151310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pic>
        <p:nvPicPr>
          <p:cNvPr id="7" name="图片 6"/>
          <p:cNvPicPr>
            <a:picLocks noChangeAspect="1"/>
          </p:cNvPicPr>
          <p:nvPr/>
        </p:nvPicPr>
        <p:blipFill>
          <a:blip r:embed="rId3"/>
          <a:srcRect l="7761"/>
          <a:stretch>
            <a:fillRect/>
          </a:stretch>
        </p:blipFill>
        <p:spPr>
          <a:xfrm>
            <a:off x="574040" y="2632710"/>
            <a:ext cx="7539355" cy="551180"/>
          </a:xfrm>
          <a:prstGeom prst="rect">
            <a:avLst/>
          </a:prstGeom>
        </p:spPr>
      </p:pic>
      <p:sp>
        <p:nvSpPr>
          <p:cNvPr id="9" name="Rectangle 21"/>
          <p:cNvSpPr>
            <a:spLocks noChangeArrowheads="1"/>
          </p:cNvSpPr>
          <p:nvPr/>
        </p:nvSpPr>
        <p:spPr bwMode="auto">
          <a:xfrm>
            <a:off x="574675" y="5691823"/>
            <a:ext cx="786574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400" b="1" i="0" u="none" strike="noStrike" cap="none" normalizeH="0" baseline="0" dirty="0">
                <a:ln>
                  <a:noFill/>
                </a:ln>
                <a:solidFill>
                  <a:srgbClr val="FF0000"/>
                </a:solidFill>
                <a:effectLst/>
                <a:latin typeface="华文楷体" panose="02010600040101010101" pitchFamily="2" charset="-122"/>
                <a:ea typeface="华文楷体" panose="02010600040101010101" pitchFamily="2" charset="-122"/>
              </a:rPr>
              <a:t>考察逻辑运算基本知识，如基本运算、基本定律等，题型可能是求对偶、求反、公式</a:t>
            </a:r>
            <a:r>
              <a:rPr lang="zh-CN" altLang="en-US" sz="2400" b="1" dirty="0">
                <a:ln>
                  <a:noFill/>
                </a:ln>
                <a:solidFill>
                  <a:srgbClr val="FF0000"/>
                </a:solidFill>
                <a:effectLst/>
                <a:latin typeface="华文楷体" panose="02010600040101010101" pitchFamily="2" charset="-122"/>
                <a:ea typeface="华文楷体" panose="02010600040101010101" pitchFamily="2" charset="-122"/>
                <a:sym typeface="+mn-ea"/>
              </a:rPr>
              <a:t>求化简、</a:t>
            </a:r>
            <a:r>
              <a:rPr kumimoji="0" lang="zh-CN" altLang="en-US" sz="2400" b="1" i="0" u="none" strike="noStrike" cap="none" normalizeH="0" baseline="0" dirty="0">
                <a:ln>
                  <a:noFill/>
                </a:ln>
                <a:solidFill>
                  <a:srgbClr val="FF0000"/>
                </a:solidFill>
                <a:effectLst/>
                <a:latin typeface="华文楷体" panose="02010600040101010101" pitchFamily="2" charset="-122"/>
                <a:ea typeface="华文楷体" panose="02010600040101010101" pitchFamily="2" charset="-122"/>
              </a:rPr>
              <a:t>最大项、</a:t>
            </a:r>
            <a:r>
              <a:rPr kumimoji="0" lang="zh-CN" altLang="en-US" sz="2400" b="1" i="0" u="none" strike="noStrike" cap="none" normalizeH="0" baseline="0" dirty="0">
                <a:ln>
                  <a:noFill/>
                </a:ln>
                <a:solidFill>
                  <a:srgbClr val="FF0000"/>
                </a:solidFill>
                <a:effectLst/>
                <a:latin typeface="华文楷体" panose="02010600040101010101" pitchFamily="2" charset="-122"/>
                <a:ea typeface="华文楷体" panose="02010600040101010101" pitchFamily="2" charset="-122"/>
              </a:rPr>
              <a:t>最小项。</a:t>
            </a:r>
            <a:endParaRPr kumimoji="0" lang="zh-CN" altLang="en-US" sz="2400" b="1" i="0" u="none" strike="noStrike" cap="none" normalizeH="0" baseline="0" dirty="0">
              <a:ln>
                <a:noFill/>
              </a:ln>
              <a:solidFill>
                <a:srgbClr val="FF0000"/>
              </a:solidFill>
              <a:effectLst/>
              <a:latin typeface="华文楷体" panose="02010600040101010101" pitchFamily="2" charset="-122"/>
              <a:ea typeface="华文楷体" panose="02010600040101010101" pitchFamily="2" charset="-122"/>
            </a:endParaRPr>
          </a:p>
        </p:txBody>
      </p:sp>
      <p:pic>
        <p:nvPicPr>
          <p:cNvPr id="10" name="图片 9"/>
          <p:cNvPicPr>
            <a:picLocks noChangeAspect="1"/>
          </p:cNvPicPr>
          <p:nvPr/>
        </p:nvPicPr>
        <p:blipFill>
          <a:blip r:embed="rId4"/>
          <a:stretch>
            <a:fillRect/>
          </a:stretch>
        </p:blipFill>
        <p:spPr>
          <a:xfrm>
            <a:off x="574040" y="3280410"/>
            <a:ext cx="7866380" cy="662940"/>
          </a:xfrm>
          <a:prstGeom prst="rect">
            <a:avLst/>
          </a:prstGeom>
        </p:spPr>
      </p:pic>
      <mc:AlternateContent xmlns:mc="http://schemas.openxmlformats.org/markup-compatibility/2006">
        <mc:Choice xmlns:a14="http://schemas.microsoft.com/office/drawing/2010/main" Requires="a14">
          <p:sp>
            <p:nvSpPr>
              <p:cNvPr id="16" name="文本框 15"/>
              <p:cNvSpPr txBox="1"/>
              <p:nvPr/>
            </p:nvSpPr>
            <p:spPr>
              <a:xfrm>
                <a:off x="390525" y="4039870"/>
                <a:ext cx="8563610" cy="1562735"/>
              </a:xfrm>
              <a:prstGeom prst="rect">
                <a:avLst/>
              </a:prstGeom>
              <a:noFill/>
            </p:spPr>
            <p:txBody>
              <a:bodyPr wrap="square" rtlCol="0" anchor="t">
                <a:noAutofit/>
              </a:bodyPr>
              <a:p>
                <a:pPr indent="0">
                  <a:buFont typeface="Wingdings" panose="05000000000000000000" charset="0"/>
                  <a:buNone/>
                </a:pPr>
                <a:r>
                  <a:rPr lang="zh-CN" altLang="en-US"/>
                  <a:t>常考</a:t>
                </a:r>
                <a:r>
                  <a:rPr lang="zh-CN" altLang="en-US"/>
                  <a:t>知识点：</a:t>
                </a:r>
                <a:endParaRPr lang="zh-CN" altLang="en-US"/>
              </a:p>
              <a:p>
                <a:pPr indent="0">
                  <a:buFont typeface="Wingdings" panose="05000000000000000000" charset="0"/>
                  <a:buNone/>
                </a:pPr>
                <a:r>
                  <a:rPr lang="zh-CN" altLang="en-US"/>
                  <a:t>最小项</a:t>
                </a:r>
                <a:r>
                  <a:rPr lang="en-US" altLang="zh-CN"/>
                  <a:t>m</a:t>
                </a:r>
                <a:r>
                  <a:rPr lang="zh-CN" altLang="en-US"/>
                  <a:t>：所有变量用且只用一次的</a:t>
                </a:r>
                <a:r>
                  <a:rPr lang="zh-CN" altLang="en-US">
                    <a:highlight>
                      <a:srgbClr val="FFFF00"/>
                    </a:highlight>
                  </a:rPr>
                  <a:t>乘积项</a:t>
                </a:r>
                <a:r>
                  <a:rPr lang="zh-CN" altLang="en-US"/>
                  <a:t>。</a:t>
                </a:r>
                <a:endParaRPr lang="zh-CN" altLang="en-US"/>
              </a:p>
              <a:p>
                <a:pPr indent="0">
                  <a:buFont typeface="Wingdings" panose="05000000000000000000" charset="0"/>
                  <a:buNone/>
                </a:pPr>
                <a:r>
                  <a:rPr lang="zh-CN" altLang="en-US"/>
                  <a:t>原变量记为</a:t>
                </a:r>
                <a:r>
                  <a:rPr lang="en-US" altLang="zh-CN"/>
                  <a:t> 1</a:t>
                </a:r>
                <a:r>
                  <a:rPr lang="zh-CN" altLang="en-US"/>
                  <a:t>，非变量记为</a:t>
                </a:r>
                <a:r>
                  <a:rPr lang="en-US" altLang="zh-CN"/>
                  <a:t> 0</a:t>
                </a:r>
                <a:r>
                  <a:rPr lang="zh-CN" altLang="en-US"/>
                  <a:t>，下标为对应十进制值。</a:t>
                </a:r>
                <a:r>
                  <a:rPr lang="en-US" altLang="zh-CN"/>
                  <a:t>Eg:  m</a:t>
                </a:r>
                <a:r>
                  <a:rPr lang="en-US" altLang="zh-CN" baseline="-25000"/>
                  <a:t>5</a:t>
                </a:r>
                <a:r>
                  <a:rPr lang="en-US" altLang="zh-CN"/>
                  <a:t>=</a:t>
                </a:r>
                <a14:m>
                  <m:oMath xmlns:m="http://schemas.openxmlformats.org/officeDocument/2006/math">
                    <m:r>
                      <m:rPr>
                        <m:sty m:val="p"/>
                      </m:rPr>
                      <a:rPr lang="en-US" altLang="zh-CN">
                        <a:latin typeface="Cambria Math" panose="02040503050406030204" charset="0"/>
                        <a:sym typeface="+mn-ea"/>
                      </a:rPr>
                      <m:t>A</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𝐵</m:t>
                        </m:r>
                      </m:e>
                    </m:acc>
                    <m:r>
                      <a:rPr lang="en-US" altLang="zh-CN" i="1">
                        <a:latin typeface="Cambria Math" panose="02040503050406030204" charset="0"/>
                        <a:cs typeface="Cambria Math" panose="02040503050406030204" charset="0"/>
                      </a:rPr>
                      <m:t>𝐶</m:t>
                    </m:r>
                  </m:oMath>
                </a14:m>
                <a:r>
                  <a:rPr lang="en-US" altLang="zh-CN"/>
                  <a:t> (101)</a:t>
                </a:r>
                <a:r>
                  <a:rPr lang="en-US" altLang="zh-CN" baseline="-25000"/>
                  <a:t>2</a:t>
                </a:r>
                <a:r>
                  <a:rPr lang="en-US" altLang="zh-CN"/>
                  <a:t>-&gt;(5)</a:t>
                </a:r>
                <a:r>
                  <a:rPr lang="en-US" altLang="zh-CN" baseline="-25000"/>
                  <a:t>10</a:t>
                </a:r>
                <a:endParaRPr lang="en-US" altLang="zh-CN"/>
              </a:p>
              <a:p>
                <a:pPr indent="0">
                  <a:buFont typeface="Wingdings" panose="05000000000000000000" charset="0"/>
                  <a:buNone/>
                </a:pPr>
                <a:r>
                  <a:rPr lang="zh-CN" altLang="en-US"/>
                  <a:t>最大项</a:t>
                </a:r>
                <a:r>
                  <a:rPr lang="en-US" altLang="zh-CN"/>
                  <a:t>M</a:t>
                </a:r>
                <a:r>
                  <a:rPr lang="zh-CN" altLang="en-US"/>
                  <a:t>：</a:t>
                </a:r>
                <a:r>
                  <a:rPr lang="zh-CN" altLang="en-US">
                    <a:sym typeface="+mn-ea"/>
                  </a:rPr>
                  <a:t>所有变量用且只用一次的</a:t>
                </a:r>
                <a:r>
                  <a:rPr lang="zh-CN" altLang="en-US">
                    <a:highlight>
                      <a:srgbClr val="FFFF00"/>
                    </a:highlight>
                    <a:sym typeface="+mn-ea"/>
                  </a:rPr>
                  <a:t>和项</a:t>
                </a:r>
                <a:r>
                  <a:rPr lang="zh-CN" altLang="en-US">
                    <a:sym typeface="+mn-ea"/>
                  </a:rPr>
                  <a:t>。</a:t>
                </a:r>
                <a:endParaRPr lang="zh-CN" altLang="en-US">
                  <a:sym typeface="+mn-ea"/>
                </a:endParaRPr>
              </a:p>
              <a:p>
                <a:pPr indent="0">
                  <a:buFont typeface="Wingdings" panose="05000000000000000000" charset="0"/>
                  <a:buNone/>
                </a:pPr>
                <a:r>
                  <a:rPr lang="zh-CN" altLang="en-US">
                    <a:sym typeface="+mn-ea"/>
                  </a:rPr>
                  <a:t>原变量记为</a:t>
                </a:r>
                <a:r>
                  <a:rPr lang="en-US" altLang="zh-CN">
                    <a:solidFill>
                      <a:srgbClr val="FF0000"/>
                    </a:solidFill>
                    <a:sym typeface="+mn-ea"/>
                  </a:rPr>
                  <a:t> 0</a:t>
                </a:r>
                <a:r>
                  <a:rPr lang="zh-CN" altLang="en-US">
                    <a:sym typeface="+mn-ea"/>
                  </a:rPr>
                  <a:t>，反变量记为</a:t>
                </a:r>
                <a:r>
                  <a:rPr lang="en-US" altLang="zh-CN">
                    <a:sym typeface="+mn-ea"/>
                  </a:rPr>
                  <a:t> </a:t>
                </a:r>
                <a:r>
                  <a:rPr lang="en-US" altLang="zh-CN">
                    <a:solidFill>
                      <a:srgbClr val="FF0000"/>
                    </a:solidFill>
                    <a:sym typeface="+mn-ea"/>
                  </a:rPr>
                  <a:t>1</a:t>
                </a:r>
                <a:r>
                  <a:rPr lang="zh-CN" altLang="en-US">
                    <a:sym typeface="+mn-ea"/>
                  </a:rPr>
                  <a:t>，下标为对应十进制值。</a:t>
                </a:r>
                <a:r>
                  <a:rPr lang="en-US" altLang="zh-CN">
                    <a:sym typeface="+mn-ea"/>
                  </a:rPr>
                  <a:t>Eg: M</a:t>
                </a:r>
                <a:r>
                  <a:rPr lang="en-US" altLang="zh-CN" baseline="-25000">
                    <a:sym typeface="+mn-ea"/>
                  </a:rPr>
                  <a:t>5</a:t>
                </a:r>
                <a:r>
                  <a:rPr lang="en-US" altLang="zh-CN">
                    <a:sym typeface="+mn-ea"/>
                  </a:rPr>
                  <a:t>=</a:t>
                </a:r>
                <a14:m>
                  <m:oMath xmlns:m="http://schemas.openxmlformats.org/officeDocument/2006/math">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𝐴</m:t>
                        </m:r>
                      </m:e>
                    </m:acc>
                    <m:r>
                      <a:rPr lang="en-US" altLang="zh-CN">
                        <a:latin typeface="Cambria Math" panose="02040503050406030204" charset="0"/>
                        <a:sym typeface="+mn-ea"/>
                      </a:rPr>
                      <m:t>+</m:t>
                    </m:r>
                    <m:r>
                      <a:rPr lang="en-US" altLang="zh-CN">
                        <a:latin typeface="Cambria Math" panose="02040503050406030204" charset="0"/>
                        <a:sym typeface="+mn-ea"/>
                      </a:rPr>
                      <m:t>𝐵</m:t>
                    </m:r>
                    <m:r>
                      <a:rPr lang="en-US" altLang="zh-CN">
                        <a:latin typeface="Cambria Math" panose="02040503050406030204" charset="0"/>
                        <a:sym typeface="+mn-ea"/>
                      </a:rPr>
                      <m:t>+</m:t>
                    </m:r>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𝐶</m:t>
                        </m:r>
                      </m:e>
                    </m:acc>
                  </m:oMath>
                </a14:m>
                <a:endParaRPr lang="en-US" altLang="zh-CN">
                  <a:sym typeface="+mn-ea"/>
                </a:endParaRPr>
              </a:p>
              <a:p>
                <a:pPr indent="0">
                  <a:buFont typeface="Wingdings" panose="05000000000000000000" charset="0"/>
                  <a:buNone/>
                </a:pPr>
                <a:endParaRPr lang="en-US" altLang="zh-CN"/>
              </a:p>
              <a:p>
                <a:pPr indent="0">
                  <a:buFont typeface="Wingdings" panose="05000000000000000000" charset="0"/>
                  <a:buNone/>
                </a:pPr>
                <a:endParaRPr lang="zh-CN" altLang="en-US"/>
              </a:p>
            </p:txBody>
          </p:sp>
        </mc:Choice>
        <mc:Fallback>
          <p:sp>
            <p:nvSpPr>
              <p:cNvPr id="16" name="文本框 15"/>
              <p:cNvSpPr txBox="1">
                <a:spLocks noRot="1" noChangeAspect="1" noMove="1" noResize="1" noEditPoints="1" noAdjustHandles="1" noChangeArrowheads="1" noChangeShapeType="1" noTextEdit="1"/>
              </p:cNvSpPr>
              <p:nvPr/>
            </p:nvSpPr>
            <p:spPr>
              <a:xfrm>
                <a:off x="390525" y="4039870"/>
                <a:ext cx="8563610" cy="1562735"/>
              </a:xfrm>
              <a:prstGeom prst="rect">
                <a:avLst/>
              </a:prstGeom>
              <a:blipFill rotWithShape="1">
                <a:blip r:embed="rId5"/>
                <a:stretch>
                  <a:fillRect b="-26371"/>
                </a:stretch>
              </a:blipFill>
            </p:spPr>
            <p:txBody>
              <a:bodyPr/>
              <a:lstStyle/>
              <a:p>
                <a:r>
                  <a:rPr lang="zh-CN" altLang="en-US">
                    <a:noFill/>
                  </a:rPr>
                  <a:t> </a:t>
                </a:r>
              </a:p>
            </p:txBody>
          </p:sp>
        </mc:Fallback>
      </mc:AlternateContent>
      <p:sp>
        <p:nvSpPr>
          <p:cNvPr id="3" name="矩形 2"/>
          <p:cNvSpPr/>
          <p:nvPr/>
        </p:nvSpPr>
        <p:spPr>
          <a:xfrm>
            <a:off x="5554345" y="2632710"/>
            <a:ext cx="642620" cy="64770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800">
                <a:solidFill>
                  <a:srgbClr val="FF0000"/>
                </a:solidFill>
              </a:rPr>
              <a:t>L’</a:t>
            </a:r>
            <a:endParaRPr lang="en-US" altLang="zh-CN" sz="280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9" grpId="0" animBg="1"/>
      <p:bldP spid="9"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2"/>
          </p:nvPr>
        </p:nvSpPr>
        <p:spPr/>
        <p:txBody>
          <a:bodyPr/>
          <a:p>
            <a:r>
              <a:rPr lang="en-US" altLang="zh-CN">
                <a:sym typeface="+mn-ea"/>
              </a:rPr>
              <a:t>1 </a:t>
            </a:r>
            <a:r>
              <a:rPr lang="zh-CN" altLang="en-US">
                <a:sym typeface="+mn-ea"/>
              </a:rPr>
              <a:t>逻辑代数基础</a:t>
            </a:r>
            <a:r>
              <a:rPr lang="en-US" altLang="zh-CN">
                <a:sym typeface="+mn-ea"/>
              </a:rPr>
              <a:t>-</a:t>
            </a:r>
            <a:r>
              <a:rPr lang="zh-CN" altLang="en-US">
                <a:sym typeface="+mn-ea"/>
              </a:rPr>
              <a:t>基本运算</a:t>
            </a:r>
            <a:endParaRPr lang="zh-CN" altLang="en-US"/>
          </a:p>
          <a:p>
            <a:endParaRPr lang="zh-CN" altLang="en-US"/>
          </a:p>
        </p:txBody>
      </p:sp>
      <p:pic>
        <p:nvPicPr>
          <p:cNvPr id="5" name="图片 4"/>
          <p:cNvPicPr>
            <a:picLocks noChangeAspect="1"/>
          </p:cNvPicPr>
          <p:nvPr/>
        </p:nvPicPr>
        <p:blipFill>
          <a:blip r:embed="rId1"/>
          <a:stretch>
            <a:fillRect/>
          </a:stretch>
        </p:blipFill>
        <p:spPr>
          <a:xfrm>
            <a:off x="406400" y="1008380"/>
            <a:ext cx="8718550" cy="401320"/>
          </a:xfrm>
          <a:prstGeom prst="rect">
            <a:avLst/>
          </a:prstGeom>
        </p:spPr>
      </p:pic>
      <p:sp>
        <p:nvSpPr>
          <p:cNvPr id="8" name="Rectangle 21"/>
          <p:cNvSpPr>
            <a:spLocks noChangeArrowheads="1"/>
          </p:cNvSpPr>
          <p:nvPr/>
        </p:nvSpPr>
        <p:spPr bwMode="auto">
          <a:xfrm>
            <a:off x="390525" y="1409383"/>
            <a:ext cx="7788910"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400"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rPr>
              <a:t>考察填空（逻辑代数运算法则、</a:t>
            </a:r>
            <a:r>
              <a:rPr kumimoji="0" lang="zh-CN" altLang="en-US" sz="2400"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rPr>
              <a:t>标准形式）</a:t>
            </a:r>
            <a:endParaRPr kumimoji="0" lang="en-US" altLang="zh-CN" sz="2400"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2400"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endParaRPr>
          </a:p>
        </p:txBody>
      </p:sp>
      <p:sp>
        <p:nvSpPr>
          <p:cNvPr id="11" name="矩形 10"/>
          <p:cNvSpPr/>
          <p:nvPr/>
        </p:nvSpPr>
        <p:spPr>
          <a:xfrm>
            <a:off x="262135" y="151310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3" name="文本框 2"/>
          <p:cNvSpPr txBox="1"/>
          <p:nvPr/>
        </p:nvSpPr>
        <p:spPr>
          <a:xfrm>
            <a:off x="495300" y="1991995"/>
            <a:ext cx="4572000" cy="460375"/>
          </a:xfrm>
          <a:prstGeom prst="rect">
            <a:avLst/>
          </a:prstGeom>
          <a:noFill/>
        </p:spPr>
        <p:txBody>
          <a:bodyPr wrap="square" rtlCol="0" anchor="t">
            <a:spAutoFit/>
          </a:bodyPr>
          <a:p>
            <a:r>
              <a:rPr lang="en-US" altLang="zh-CN" sz="2400" dirty="0">
                <a:ln>
                  <a:noFill/>
                </a:ln>
                <a:effectLst/>
                <a:latin typeface="黑体" panose="02010609060101010101" charset="-122"/>
                <a:ea typeface="黑体" panose="02010609060101010101" charset="-122"/>
                <a:cs typeface="黑体" panose="02010609060101010101" charset="-122"/>
                <a:sym typeface="+mn-ea"/>
              </a:rPr>
              <a:t>Eg:</a:t>
            </a:r>
            <a:r>
              <a:rPr lang="zh-CN" altLang="en-US" sz="2400" dirty="0">
                <a:ln>
                  <a:noFill/>
                </a:ln>
                <a:effectLst/>
                <a:latin typeface="黑体" panose="02010609060101010101" charset="-122"/>
                <a:ea typeface="黑体" panose="02010609060101010101" charset="-122"/>
                <a:cs typeface="黑体" panose="02010609060101010101" charset="-122"/>
                <a:sym typeface="+mn-ea"/>
              </a:rPr>
              <a:t>求反、求</a:t>
            </a:r>
            <a:r>
              <a:rPr lang="zh-CN" altLang="en-US" sz="2400" dirty="0">
                <a:ln>
                  <a:noFill/>
                </a:ln>
                <a:effectLst/>
                <a:latin typeface="黑体" panose="02010609060101010101" charset="-122"/>
                <a:ea typeface="黑体" panose="02010609060101010101" charset="-122"/>
                <a:cs typeface="黑体" panose="02010609060101010101" charset="-122"/>
                <a:sym typeface="+mn-ea"/>
              </a:rPr>
              <a:t>对偶</a:t>
            </a:r>
            <a:endParaRPr lang="zh-CN" altLang="en-US" sz="2400" dirty="0">
              <a:ln>
                <a:noFill/>
              </a:ln>
              <a:effectLst/>
              <a:latin typeface="黑体" panose="02010609060101010101" charset="-122"/>
              <a:ea typeface="黑体" panose="02010609060101010101" charset="-122"/>
              <a:cs typeface="黑体" panose="02010609060101010101" charset="-122"/>
              <a:sym typeface="+mn-ea"/>
            </a:endParaRPr>
          </a:p>
        </p:txBody>
      </p:sp>
      <p:pic>
        <p:nvPicPr>
          <p:cNvPr id="13" name="图片 12"/>
          <p:cNvPicPr>
            <a:picLocks noChangeAspect="1"/>
          </p:cNvPicPr>
          <p:nvPr/>
        </p:nvPicPr>
        <p:blipFill>
          <a:blip r:embed="rId2"/>
          <a:stretch>
            <a:fillRect/>
          </a:stretch>
        </p:blipFill>
        <p:spPr>
          <a:xfrm>
            <a:off x="1711960" y="2452370"/>
            <a:ext cx="5488940" cy="1539240"/>
          </a:xfrm>
          <a:prstGeom prst="rect">
            <a:avLst/>
          </a:prstGeom>
        </p:spPr>
      </p:pic>
      <p:pic>
        <p:nvPicPr>
          <p:cNvPr id="14" name="图片 13"/>
          <p:cNvPicPr>
            <a:picLocks noChangeAspect="1"/>
          </p:cNvPicPr>
          <p:nvPr/>
        </p:nvPicPr>
        <p:blipFill>
          <a:blip r:embed="rId3"/>
          <a:srcRect b="45196"/>
          <a:stretch>
            <a:fillRect/>
          </a:stretch>
        </p:blipFill>
        <p:spPr>
          <a:xfrm>
            <a:off x="5878195" y="5633085"/>
            <a:ext cx="2795270" cy="673735"/>
          </a:xfrm>
          <a:prstGeom prst="rect">
            <a:avLst/>
          </a:prstGeom>
        </p:spPr>
      </p:pic>
      <p:pic>
        <p:nvPicPr>
          <p:cNvPr id="15" name="图片 14"/>
          <p:cNvPicPr>
            <a:picLocks noChangeAspect="1"/>
          </p:cNvPicPr>
          <p:nvPr/>
        </p:nvPicPr>
        <p:blipFill>
          <a:blip r:embed="rId4"/>
          <a:stretch>
            <a:fillRect/>
          </a:stretch>
        </p:blipFill>
        <p:spPr>
          <a:xfrm>
            <a:off x="450215" y="4113530"/>
            <a:ext cx="4617085" cy="1005840"/>
          </a:xfrm>
          <a:prstGeom prst="rect">
            <a:avLst/>
          </a:prstGeom>
        </p:spPr>
      </p:pic>
      <p:pic>
        <p:nvPicPr>
          <p:cNvPr id="16" name="图片 15"/>
          <p:cNvPicPr>
            <a:picLocks noChangeAspect="1"/>
          </p:cNvPicPr>
          <p:nvPr/>
        </p:nvPicPr>
        <p:blipFill>
          <a:blip r:embed="rId5"/>
          <a:stretch>
            <a:fillRect/>
          </a:stretch>
        </p:blipFill>
        <p:spPr>
          <a:xfrm>
            <a:off x="450215" y="5405755"/>
            <a:ext cx="5178425" cy="1010285"/>
          </a:xfrm>
          <a:prstGeom prst="rect">
            <a:avLst/>
          </a:prstGeom>
        </p:spPr>
      </p:pic>
      <p:pic>
        <p:nvPicPr>
          <p:cNvPr id="4" name="图片 3"/>
          <p:cNvPicPr>
            <a:picLocks noChangeAspect="1"/>
          </p:cNvPicPr>
          <p:nvPr/>
        </p:nvPicPr>
        <p:blipFill>
          <a:blip r:embed="rId3"/>
          <a:srcRect t="58316" b="-672"/>
          <a:stretch>
            <a:fillRect/>
          </a:stretch>
        </p:blipFill>
        <p:spPr>
          <a:xfrm>
            <a:off x="5878195" y="4417695"/>
            <a:ext cx="2795270" cy="5207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2"/>
          </p:nvPr>
        </p:nvSpPr>
        <p:spPr/>
        <p:txBody>
          <a:bodyPr/>
          <a:p>
            <a:r>
              <a:rPr lang="en-US" altLang="zh-CN">
                <a:sym typeface="+mn-ea"/>
              </a:rPr>
              <a:t>1 </a:t>
            </a:r>
            <a:r>
              <a:rPr lang="zh-CN" altLang="en-US">
                <a:sym typeface="+mn-ea"/>
              </a:rPr>
              <a:t>逻辑代数基础</a:t>
            </a:r>
            <a:r>
              <a:rPr lang="en-US" altLang="zh-CN">
                <a:sym typeface="+mn-ea"/>
              </a:rPr>
              <a:t>-</a:t>
            </a:r>
            <a:r>
              <a:rPr lang="zh-CN" altLang="en-US">
                <a:sym typeface="+mn-ea"/>
              </a:rPr>
              <a:t>卡诺图</a:t>
            </a:r>
            <a:endParaRPr lang="zh-CN" altLang="en-US"/>
          </a:p>
          <a:p>
            <a:endParaRPr lang="zh-CN" altLang="en-US"/>
          </a:p>
        </p:txBody>
      </p:sp>
      <p:sp>
        <p:nvSpPr>
          <p:cNvPr id="9" name="文本框 8"/>
          <p:cNvSpPr txBox="1"/>
          <p:nvPr/>
        </p:nvSpPr>
        <p:spPr>
          <a:xfrm>
            <a:off x="219075" y="1240790"/>
            <a:ext cx="4572000" cy="2030095"/>
          </a:xfrm>
          <a:prstGeom prst="rect">
            <a:avLst/>
          </a:prstGeom>
          <a:noFill/>
        </p:spPr>
        <p:txBody>
          <a:bodyPr wrap="square" rtlCol="0" anchor="t">
            <a:spAutoFit/>
          </a:bodyPr>
          <a:p>
            <a:pPr indent="0">
              <a:buFont typeface="Wingdings" panose="05000000000000000000" charset="0"/>
              <a:buNone/>
            </a:pPr>
            <a:r>
              <a:rPr lang="zh-CN" altLang="en-US"/>
              <a:t>卡诺图：</a:t>
            </a:r>
            <a:endParaRPr lang="zh-CN" altLang="en-US"/>
          </a:p>
          <a:p>
            <a:pPr marL="285750" indent="-285750">
              <a:buFont typeface="Wingdings" panose="05000000000000000000" charset="0"/>
              <a:buChar char="l"/>
            </a:pPr>
            <a:r>
              <a:rPr lang="zh-CN" altLang="en-US"/>
              <a:t>卡诺图通常为正方形或矩形均匀分成</a:t>
            </a:r>
            <a:r>
              <a:rPr lang="en-US" altLang="zh-CN"/>
              <a:t>2</a:t>
            </a:r>
            <a:r>
              <a:rPr lang="en-US" altLang="zh-CN" baseline="30000"/>
              <a:t>n</a:t>
            </a:r>
            <a:r>
              <a:rPr lang="zh-CN" altLang="en-US"/>
              <a:t>个小格，每个小格代表一个最小项。</a:t>
            </a:r>
            <a:endParaRPr lang="zh-CN" altLang="en-US"/>
          </a:p>
          <a:p>
            <a:pPr marL="285750" indent="-285750">
              <a:buFont typeface="Wingdings" panose="05000000000000000000" charset="0"/>
              <a:buChar char="l"/>
            </a:pPr>
            <a:r>
              <a:rPr lang="zh-CN" altLang="en-US"/>
              <a:t>单元格对应的最小项按格雷码摆放</a:t>
            </a:r>
            <a:endParaRPr lang="zh-CN" altLang="en-US"/>
          </a:p>
          <a:p>
            <a:pPr marL="285750" indent="-285750">
              <a:buFont typeface="Wingdings" panose="05000000000000000000" charset="0"/>
              <a:buChar char="l"/>
            </a:pPr>
            <a:r>
              <a:rPr lang="zh-CN" altLang="en-US"/>
              <a:t>任何两个相邻单元格对应的最小项只有</a:t>
            </a:r>
            <a:r>
              <a:rPr lang="zh-CN" altLang="en-US">
                <a:sym typeface="+mn-ea"/>
              </a:rPr>
              <a:t>一个变量取值不同</a:t>
            </a:r>
            <a:endParaRPr lang="zh-CN" altLang="en-US"/>
          </a:p>
          <a:p>
            <a:endParaRPr lang="zh-CN" altLang="en-US"/>
          </a:p>
        </p:txBody>
      </p:sp>
      <p:sp>
        <p:nvSpPr>
          <p:cNvPr id="13" name="文本框 12"/>
          <p:cNvSpPr txBox="1"/>
          <p:nvPr/>
        </p:nvSpPr>
        <p:spPr>
          <a:xfrm>
            <a:off x="343535" y="5241290"/>
            <a:ext cx="4975225" cy="1198880"/>
          </a:xfrm>
          <a:prstGeom prst="rect">
            <a:avLst/>
          </a:prstGeom>
          <a:noFill/>
        </p:spPr>
        <p:txBody>
          <a:bodyPr wrap="square" rtlCol="0" anchor="t">
            <a:spAutoFit/>
          </a:bodyPr>
          <a:p>
            <a:r>
              <a:rPr lang="zh-CN" altLang="en-US">
                <a:sym typeface="+mn-ea"/>
              </a:rPr>
              <a:t>无关项</a:t>
            </a:r>
            <a:r>
              <a:rPr lang="en-US" altLang="zh-CN">
                <a:sym typeface="+mn-ea"/>
              </a:rPr>
              <a:t>d</a:t>
            </a:r>
            <a:r>
              <a:rPr lang="zh-CN" altLang="en-US">
                <a:sym typeface="+mn-ea"/>
              </a:rPr>
              <a:t>或</a:t>
            </a:r>
            <a:r>
              <a:rPr lang="en-US" altLang="zh-CN">
                <a:sym typeface="+mn-ea"/>
              </a:rPr>
              <a:t>x</a:t>
            </a:r>
            <a:r>
              <a:rPr lang="zh-CN" altLang="en-US">
                <a:sym typeface="+mn-ea"/>
              </a:rPr>
              <a:t>，可以替代</a:t>
            </a:r>
            <a:r>
              <a:rPr lang="en-US" altLang="zh-CN">
                <a:sym typeface="+mn-ea"/>
              </a:rPr>
              <a:t>1</a:t>
            </a:r>
            <a:r>
              <a:rPr lang="zh-CN" altLang="en-US">
                <a:sym typeface="+mn-ea"/>
              </a:rPr>
              <a:t>或</a:t>
            </a:r>
            <a:r>
              <a:rPr lang="en-US" altLang="zh-CN">
                <a:sym typeface="+mn-ea"/>
              </a:rPr>
              <a:t>0</a:t>
            </a:r>
            <a:r>
              <a:rPr lang="zh-CN" altLang="en-US">
                <a:sym typeface="+mn-ea"/>
              </a:rPr>
              <a:t>，不需要全部</a:t>
            </a:r>
            <a:r>
              <a:rPr lang="zh-CN" altLang="en-US">
                <a:sym typeface="+mn-ea"/>
              </a:rPr>
              <a:t>圈起</a:t>
            </a:r>
            <a:endParaRPr lang="zh-CN" altLang="en-US">
              <a:sym typeface="+mn-ea"/>
            </a:endParaRPr>
          </a:p>
          <a:p>
            <a:r>
              <a:rPr lang="zh-CN" altLang="en-US">
                <a:sym typeface="+mn-ea"/>
              </a:rPr>
              <a:t>圈</a:t>
            </a:r>
            <a:r>
              <a:rPr lang="en-US" altLang="zh-CN">
                <a:sym typeface="+mn-ea"/>
              </a:rPr>
              <a:t>“1”</a:t>
            </a:r>
            <a:r>
              <a:rPr lang="zh-CN" altLang="en-US">
                <a:sym typeface="+mn-ea"/>
              </a:rPr>
              <a:t>构成</a:t>
            </a:r>
            <a:r>
              <a:rPr lang="zh-CN" altLang="en-US">
                <a:solidFill>
                  <a:schemeClr val="accent1"/>
                </a:solidFill>
                <a:sym typeface="+mn-ea"/>
              </a:rPr>
              <a:t>与</a:t>
            </a:r>
            <a:r>
              <a:rPr lang="zh-CN" altLang="en-US">
                <a:sym typeface="+mn-ea"/>
              </a:rPr>
              <a:t>项，相加形成</a:t>
            </a:r>
            <a:r>
              <a:rPr lang="zh-CN" altLang="en-US">
                <a:sym typeface="+mn-ea"/>
              </a:rPr>
              <a:t>最简与或</a:t>
            </a:r>
            <a:r>
              <a:rPr lang="zh-CN" altLang="en-US">
                <a:sym typeface="+mn-ea"/>
              </a:rPr>
              <a:t>式。</a:t>
            </a:r>
            <a:endParaRPr lang="zh-CN" altLang="en-US">
              <a:sym typeface="+mn-ea"/>
            </a:endParaRPr>
          </a:p>
          <a:p>
            <a:r>
              <a:rPr lang="zh-CN" altLang="en-US">
                <a:sym typeface="+mn-ea"/>
              </a:rPr>
              <a:t>圈</a:t>
            </a:r>
            <a:r>
              <a:rPr lang="en-US" altLang="zh-CN">
                <a:sym typeface="+mn-ea"/>
              </a:rPr>
              <a:t>“0”</a:t>
            </a:r>
            <a:r>
              <a:rPr lang="zh-CN" altLang="en-US">
                <a:sym typeface="+mn-ea"/>
              </a:rPr>
              <a:t>构成</a:t>
            </a:r>
            <a:r>
              <a:rPr lang="zh-CN" altLang="en-US">
                <a:solidFill>
                  <a:schemeClr val="accent1"/>
                </a:solidFill>
                <a:sym typeface="+mn-ea"/>
              </a:rPr>
              <a:t>和</a:t>
            </a:r>
            <a:r>
              <a:rPr lang="zh-CN" altLang="en-US">
                <a:sym typeface="+mn-ea"/>
              </a:rPr>
              <a:t>项，相乘形成最简或与式。（注意圈</a:t>
            </a:r>
            <a:r>
              <a:rPr lang="en-US" altLang="zh-CN">
                <a:sym typeface="+mn-ea"/>
              </a:rPr>
              <a:t>0</a:t>
            </a:r>
            <a:r>
              <a:rPr lang="zh-CN" altLang="en-US">
                <a:sym typeface="+mn-ea"/>
              </a:rPr>
              <a:t>的和项中</a:t>
            </a:r>
            <a:r>
              <a:rPr lang="en-US" altLang="zh-CN">
                <a:sym typeface="+mn-ea"/>
              </a:rPr>
              <a:t>0</a:t>
            </a:r>
            <a:r>
              <a:rPr lang="zh-CN" altLang="en-US">
                <a:sym typeface="+mn-ea"/>
              </a:rPr>
              <a:t>是原变量</a:t>
            </a:r>
            <a:r>
              <a:rPr lang="en-US" altLang="zh-CN">
                <a:sym typeface="+mn-ea"/>
              </a:rPr>
              <a:t> 1</a:t>
            </a:r>
            <a:r>
              <a:rPr lang="zh-CN" altLang="en-US">
                <a:sym typeface="+mn-ea"/>
              </a:rPr>
              <a:t>是</a:t>
            </a:r>
            <a:r>
              <a:rPr lang="zh-CN" altLang="en-US">
                <a:sym typeface="+mn-ea"/>
              </a:rPr>
              <a:t>反变量）</a:t>
            </a:r>
            <a:endParaRPr lang="zh-CN" altLang="en-US">
              <a:sym typeface="+mn-ea"/>
            </a:endParaRPr>
          </a:p>
        </p:txBody>
      </p:sp>
      <p:graphicFrame>
        <p:nvGraphicFramePr>
          <p:cNvPr id="54" name="表格 53"/>
          <p:cNvGraphicFramePr/>
          <p:nvPr>
            <p:custDataLst>
              <p:tags r:id="rId1"/>
            </p:custDataLst>
          </p:nvPr>
        </p:nvGraphicFramePr>
        <p:xfrm>
          <a:off x="5318760" y="1240790"/>
          <a:ext cx="3234690" cy="2314575"/>
        </p:xfrm>
        <a:graphic>
          <a:graphicData uri="http://schemas.openxmlformats.org/drawingml/2006/table">
            <a:tbl>
              <a:tblPr firstRow="1" bandRow="1">
                <a:tableStyleId>{5C22544A-7EE6-4342-B048-85BDC9FD1C3A}</a:tableStyleId>
              </a:tblPr>
              <a:tblGrid>
                <a:gridCol w="769620"/>
                <a:gridCol w="631190"/>
                <a:gridCol w="611505"/>
                <a:gridCol w="610870"/>
                <a:gridCol w="611505"/>
              </a:tblGrid>
              <a:tr h="462915">
                <a:tc>
                  <a:txBody>
                    <a:bodyPr/>
                    <a:p>
                      <a:pPr algn="ctr">
                        <a:buNone/>
                      </a:pPr>
                      <a:endParaRPr lang="zh-CN" altLang="en-US"/>
                    </a:p>
                  </a:txBody>
                  <a:tcPr anchor="ctr" anchorCtr="0">
                    <a:lnL>
                      <a:noFill/>
                    </a:lnL>
                    <a:lnR>
                      <a:noFill/>
                    </a:lnR>
                    <a:lnT>
                      <a:noFill/>
                    </a:lnT>
                    <a:lnB>
                      <a:noFill/>
                    </a:lnB>
                    <a:lnTlToBr>
                      <a:noFill/>
                    </a:lnTlToBr>
                    <a:lnBlToTr>
                      <a:noFill/>
                    </a:lnBlToTr>
                  </a:tcPr>
                </a:tc>
                <a:tc>
                  <a:txBody>
                    <a:bodyPr/>
                    <a:p>
                      <a:pPr algn="ctr">
                        <a:buNone/>
                      </a:pPr>
                      <a:r>
                        <a:rPr lang="en-US" altLang="zh-CN"/>
                        <a:t>00</a:t>
                      </a:r>
                      <a:endParaRPr lang="en-US" altLang="zh-CN"/>
                    </a:p>
                  </a:txBody>
                  <a:tcPr anchor="ctr" anchorCtr="0">
                    <a:lnL>
                      <a:noFill/>
                    </a:lnL>
                  </a:tcPr>
                </a:tc>
                <a:tc>
                  <a:txBody>
                    <a:bodyPr/>
                    <a:p>
                      <a:pPr algn="ctr">
                        <a:buNone/>
                      </a:pPr>
                      <a:r>
                        <a:rPr lang="en-US" altLang="zh-CN"/>
                        <a:t>01</a:t>
                      </a:r>
                      <a:endParaRPr lang="en-US" altLang="zh-CN"/>
                    </a:p>
                  </a:txBody>
                  <a:tcPr anchor="ctr" anchorCtr="0"/>
                </a:tc>
                <a:tc>
                  <a:txBody>
                    <a:bodyPr/>
                    <a:p>
                      <a:pPr algn="ctr">
                        <a:buNone/>
                      </a:pPr>
                      <a:r>
                        <a:rPr lang="en-US" altLang="zh-CN"/>
                        <a:t>11</a:t>
                      </a:r>
                      <a:endParaRPr lang="en-US" altLang="zh-CN"/>
                    </a:p>
                  </a:txBody>
                  <a:tcPr anchor="ctr" anchorCtr="0"/>
                </a:tc>
                <a:tc>
                  <a:txBody>
                    <a:bodyPr/>
                    <a:p>
                      <a:pPr algn="ctr">
                        <a:buNone/>
                      </a:pPr>
                      <a:r>
                        <a:rPr lang="en-US" altLang="zh-CN"/>
                        <a:t>10</a:t>
                      </a:r>
                      <a:endParaRPr lang="en-US" altLang="zh-CN"/>
                    </a:p>
                  </a:txBody>
                  <a:tcPr anchor="ctr" anchorCtr="0"/>
                </a:tc>
              </a:tr>
              <a:tr h="462915">
                <a:tc>
                  <a:txBody>
                    <a:bodyPr/>
                    <a:p>
                      <a:pPr algn="ctr">
                        <a:buNone/>
                      </a:pPr>
                      <a:r>
                        <a:rPr lang="en-US" altLang="zh-CN" b="1">
                          <a:solidFill>
                            <a:schemeClr val="bg1"/>
                          </a:solidFill>
                          <a:sym typeface="+mn-ea"/>
                        </a:rPr>
                        <a:t>00</a:t>
                      </a:r>
                      <a:endParaRPr lang="en-US" altLang="zh-CN" b="1">
                        <a:solidFill>
                          <a:schemeClr val="bg1"/>
                        </a:solidFill>
                        <a:sym typeface="+mn-ea"/>
                      </a:endParaRPr>
                    </a:p>
                  </a:txBody>
                  <a:tcPr anchor="ctr" anchorCtr="0">
                    <a:lnT>
                      <a:noFill/>
                    </a:lnT>
                    <a:solidFill>
                      <a:srgbClr val="5B9BD5"/>
                    </a:solidFill>
                  </a:tcPr>
                </a:tc>
                <a:tc>
                  <a:txBody>
                    <a:bodyPr/>
                    <a:p>
                      <a:pPr algn="ctr">
                        <a:buNone/>
                      </a:pPr>
                      <a:r>
                        <a:rPr lang="en-US" altLang="zh-CN"/>
                        <a:t>1</a:t>
                      </a:r>
                      <a:endParaRPr lang="en-US" altLang="zh-CN"/>
                    </a:p>
                  </a:txBody>
                  <a:tcPr anchor="ctr" anchorCtr="0"/>
                </a:tc>
                <a:tc>
                  <a:txBody>
                    <a:bodyPr/>
                    <a:p>
                      <a:pPr algn="ctr">
                        <a:buNone/>
                      </a:pPr>
                      <a:r>
                        <a:rPr lang="en-US" altLang="zh-CN"/>
                        <a:t>1</a:t>
                      </a:r>
                      <a:endParaRPr lang="en-US" altLang="zh-CN"/>
                    </a:p>
                  </a:txBody>
                  <a:tcPr anchor="ctr" anchorCtr="0"/>
                </a:tc>
                <a:tc>
                  <a:txBody>
                    <a:bodyPr/>
                    <a:p>
                      <a:pPr algn="ctr">
                        <a:buNone/>
                      </a:pPr>
                      <a:r>
                        <a:rPr lang="en-US" altLang="zh-CN"/>
                        <a:t>0</a:t>
                      </a:r>
                      <a:endParaRPr lang="en-US" altLang="zh-CN"/>
                    </a:p>
                  </a:txBody>
                  <a:tcPr anchor="ctr" anchorCtr="0"/>
                </a:tc>
                <a:tc>
                  <a:txBody>
                    <a:bodyPr/>
                    <a:p>
                      <a:pPr algn="ctr">
                        <a:buNone/>
                      </a:pPr>
                      <a:r>
                        <a:rPr lang="en-US" altLang="zh-CN"/>
                        <a:t>1</a:t>
                      </a:r>
                      <a:endParaRPr lang="en-US" altLang="zh-CN"/>
                    </a:p>
                  </a:txBody>
                  <a:tcPr anchor="ctr" anchorCtr="0"/>
                </a:tc>
              </a:tr>
              <a:tr h="462915">
                <a:tc>
                  <a:txBody>
                    <a:bodyPr/>
                    <a:p>
                      <a:pPr algn="ctr">
                        <a:buNone/>
                      </a:pPr>
                      <a:r>
                        <a:rPr lang="en-US" altLang="zh-CN" b="1">
                          <a:solidFill>
                            <a:schemeClr val="bg1"/>
                          </a:solidFill>
                        </a:rPr>
                        <a:t>01</a:t>
                      </a:r>
                      <a:endParaRPr lang="en-US" altLang="zh-CN" b="1">
                        <a:solidFill>
                          <a:schemeClr val="bg1"/>
                        </a:solidFill>
                      </a:endParaRPr>
                    </a:p>
                  </a:txBody>
                  <a:tcPr anchor="ctr" anchorCtr="0">
                    <a:solidFill>
                      <a:srgbClr val="5B9BD5"/>
                    </a:solidFill>
                  </a:tcPr>
                </a:tc>
                <a:tc>
                  <a:txBody>
                    <a:bodyPr/>
                    <a:p>
                      <a:pPr algn="ctr">
                        <a:buNone/>
                      </a:pPr>
                      <a:r>
                        <a:rPr lang="en-US" altLang="zh-CN"/>
                        <a:t>1</a:t>
                      </a:r>
                      <a:endParaRPr lang="en-US" altLang="zh-CN"/>
                    </a:p>
                  </a:txBody>
                  <a:tcPr anchor="ctr" anchorCtr="0"/>
                </a:tc>
                <a:tc>
                  <a:txBody>
                    <a:bodyPr/>
                    <a:p>
                      <a:pPr algn="ctr">
                        <a:buNone/>
                      </a:pPr>
                      <a:r>
                        <a:rPr lang="en-US" altLang="zh-CN"/>
                        <a:t>1</a:t>
                      </a:r>
                      <a:endParaRPr lang="en-US" altLang="zh-CN"/>
                    </a:p>
                  </a:txBody>
                  <a:tcPr anchor="ctr" anchorCtr="0"/>
                </a:tc>
                <a:tc>
                  <a:txBody>
                    <a:bodyPr/>
                    <a:p>
                      <a:pPr algn="ctr">
                        <a:buNone/>
                      </a:pPr>
                      <a:r>
                        <a:rPr lang="en-US" altLang="zh-CN"/>
                        <a:t>0</a:t>
                      </a:r>
                      <a:endParaRPr lang="en-US" altLang="zh-CN"/>
                    </a:p>
                  </a:txBody>
                  <a:tcPr anchor="ctr" anchorCtr="0"/>
                </a:tc>
                <a:tc>
                  <a:txBody>
                    <a:bodyPr/>
                    <a:p>
                      <a:pPr algn="ctr">
                        <a:buNone/>
                      </a:pPr>
                      <a:r>
                        <a:rPr lang="en-US" altLang="zh-CN"/>
                        <a:t>0</a:t>
                      </a:r>
                      <a:endParaRPr lang="en-US" altLang="zh-CN"/>
                    </a:p>
                  </a:txBody>
                  <a:tcPr anchor="ctr" anchorCtr="0"/>
                </a:tc>
              </a:tr>
              <a:tr h="462915">
                <a:tc>
                  <a:txBody>
                    <a:bodyPr/>
                    <a:p>
                      <a:pPr algn="ctr">
                        <a:buNone/>
                      </a:pPr>
                      <a:r>
                        <a:rPr lang="en-US" altLang="zh-CN" b="1">
                          <a:solidFill>
                            <a:schemeClr val="bg1"/>
                          </a:solidFill>
                        </a:rPr>
                        <a:t>11</a:t>
                      </a:r>
                      <a:endParaRPr lang="en-US" altLang="zh-CN" b="1">
                        <a:solidFill>
                          <a:schemeClr val="bg1"/>
                        </a:solidFill>
                      </a:endParaRPr>
                    </a:p>
                  </a:txBody>
                  <a:tcPr anchor="ctr" anchorCtr="0">
                    <a:solidFill>
                      <a:srgbClr val="5B9BD5"/>
                    </a:solidFill>
                  </a:tcPr>
                </a:tc>
                <a:tc>
                  <a:txBody>
                    <a:bodyPr/>
                    <a:p>
                      <a:pPr algn="ctr">
                        <a:buNone/>
                      </a:pPr>
                      <a:r>
                        <a:rPr lang="en-US" altLang="zh-CN"/>
                        <a:t>0</a:t>
                      </a:r>
                      <a:endParaRPr lang="en-US" altLang="zh-CN"/>
                    </a:p>
                  </a:txBody>
                  <a:tcPr anchor="ctr" anchorCtr="0"/>
                </a:tc>
                <a:tc>
                  <a:txBody>
                    <a:bodyPr/>
                    <a:p>
                      <a:pPr algn="ctr">
                        <a:buNone/>
                      </a:pPr>
                      <a:r>
                        <a:rPr lang="en-US" altLang="zh-CN"/>
                        <a:t>0</a:t>
                      </a:r>
                      <a:endParaRPr lang="en-US" altLang="zh-CN"/>
                    </a:p>
                  </a:txBody>
                  <a:tcPr anchor="ctr" anchorCtr="0"/>
                </a:tc>
                <a:tc>
                  <a:txBody>
                    <a:bodyPr/>
                    <a:p>
                      <a:pPr algn="ctr">
                        <a:buNone/>
                      </a:pPr>
                      <a:r>
                        <a:rPr lang="en-US" altLang="zh-CN"/>
                        <a:t>1</a:t>
                      </a:r>
                      <a:endParaRPr lang="en-US" altLang="zh-CN"/>
                    </a:p>
                  </a:txBody>
                  <a:tcPr anchor="ctr" anchorCtr="0"/>
                </a:tc>
                <a:tc>
                  <a:txBody>
                    <a:bodyPr/>
                    <a:p>
                      <a:pPr algn="ctr">
                        <a:buNone/>
                      </a:pPr>
                      <a:r>
                        <a:rPr lang="en-US" altLang="zh-CN"/>
                        <a:t>1</a:t>
                      </a:r>
                      <a:endParaRPr lang="en-US" altLang="zh-CN"/>
                    </a:p>
                  </a:txBody>
                  <a:tcPr anchor="ctr" anchorCtr="0"/>
                </a:tc>
              </a:tr>
              <a:tr h="462915">
                <a:tc>
                  <a:txBody>
                    <a:bodyPr/>
                    <a:p>
                      <a:pPr algn="ctr">
                        <a:buNone/>
                      </a:pPr>
                      <a:r>
                        <a:rPr lang="en-US" altLang="zh-CN" b="1">
                          <a:solidFill>
                            <a:schemeClr val="bg1"/>
                          </a:solidFill>
                        </a:rPr>
                        <a:t>10</a:t>
                      </a:r>
                      <a:endParaRPr lang="en-US" altLang="zh-CN" b="1">
                        <a:solidFill>
                          <a:schemeClr val="bg1"/>
                        </a:solidFill>
                      </a:endParaRPr>
                    </a:p>
                  </a:txBody>
                  <a:tcPr anchor="ctr" anchorCtr="0">
                    <a:solidFill>
                      <a:srgbClr val="5B9BD5"/>
                    </a:solidFill>
                  </a:tcPr>
                </a:tc>
                <a:tc>
                  <a:txBody>
                    <a:bodyPr/>
                    <a:p>
                      <a:pPr algn="ctr">
                        <a:buNone/>
                      </a:pPr>
                      <a:r>
                        <a:rPr lang="en-US" altLang="zh-CN"/>
                        <a:t>1</a:t>
                      </a:r>
                      <a:endParaRPr lang="en-US" altLang="zh-CN"/>
                    </a:p>
                  </a:txBody>
                  <a:tcPr anchor="ctr" anchorCtr="0"/>
                </a:tc>
                <a:tc>
                  <a:txBody>
                    <a:bodyPr/>
                    <a:p>
                      <a:pPr algn="ctr">
                        <a:buNone/>
                      </a:pPr>
                      <a:r>
                        <a:rPr lang="en-US" altLang="zh-CN"/>
                        <a:t>0</a:t>
                      </a:r>
                      <a:endParaRPr lang="en-US" altLang="zh-CN"/>
                    </a:p>
                  </a:txBody>
                  <a:tcPr anchor="ctr" anchorCtr="0"/>
                </a:tc>
                <a:tc>
                  <a:txBody>
                    <a:bodyPr/>
                    <a:p>
                      <a:pPr algn="ctr">
                        <a:buNone/>
                      </a:pPr>
                      <a:r>
                        <a:rPr lang="en-US" altLang="zh-CN"/>
                        <a:t>1</a:t>
                      </a:r>
                      <a:endParaRPr lang="en-US" altLang="zh-CN"/>
                    </a:p>
                  </a:txBody>
                  <a:tcPr anchor="ctr" anchorCtr="0"/>
                </a:tc>
                <a:tc>
                  <a:txBody>
                    <a:bodyPr/>
                    <a:p>
                      <a:pPr algn="ctr">
                        <a:buNone/>
                      </a:pPr>
                      <a:r>
                        <a:rPr lang="en-US" altLang="zh-CN"/>
                        <a:t>1</a:t>
                      </a:r>
                      <a:endParaRPr lang="en-US" altLang="zh-CN"/>
                    </a:p>
                  </a:txBody>
                  <a:tcPr anchor="ctr" anchorCtr="0"/>
                </a:tc>
              </a:tr>
            </a:tbl>
          </a:graphicData>
        </a:graphic>
      </p:graphicFrame>
      <p:grpSp>
        <p:nvGrpSpPr>
          <p:cNvPr id="55" name="组合 54"/>
          <p:cNvGrpSpPr/>
          <p:nvPr/>
        </p:nvGrpSpPr>
        <p:grpSpPr>
          <a:xfrm>
            <a:off x="5328285" y="1238885"/>
            <a:ext cx="958850" cy="481186"/>
            <a:chOff x="7388" y="7884"/>
            <a:chExt cx="1869" cy="728"/>
          </a:xfrm>
        </p:grpSpPr>
        <p:sp>
          <p:nvSpPr>
            <p:cNvPr id="56" name="文本框 55"/>
            <p:cNvSpPr txBox="1"/>
            <p:nvPr/>
          </p:nvSpPr>
          <p:spPr>
            <a:xfrm>
              <a:off x="8141" y="7884"/>
              <a:ext cx="1116" cy="728"/>
            </a:xfrm>
            <a:prstGeom prst="rect">
              <a:avLst/>
            </a:prstGeom>
            <a:noFill/>
          </p:spPr>
          <p:txBody>
            <a:bodyPr wrap="square" rtlCol="0">
              <a:noAutofit/>
            </a:bodyPr>
            <a:p>
              <a:r>
                <a:rPr lang="en-US" altLang="zh-CN" sz="1400">
                  <a:solidFill>
                    <a:schemeClr val="bg1"/>
                  </a:solidFill>
                </a:rPr>
                <a:t>CD</a:t>
              </a:r>
              <a:endParaRPr lang="en-US" altLang="zh-CN" sz="1400">
                <a:solidFill>
                  <a:schemeClr val="bg1"/>
                </a:solidFill>
              </a:endParaRPr>
            </a:p>
          </p:txBody>
        </p:sp>
        <p:sp>
          <p:nvSpPr>
            <p:cNvPr id="57" name="文本框 56"/>
            <p:cNvSpPr txBox="1"/>
            <p:nvPr/>
          </p:nvSpPr>
          <p:spPr>
            <a:xfrm>
              <a:off x="7457" y="8115"/>
              <a:ext cx="850" cy="464"/>
            </a:xfrm>
            <a:prstGeom prst="rect">
              <a:avLst/>
            </a:prstGeom>
            <a:noFill/>
          </p:spPr>
          <p:txBody>
            <a:bodyPr wrap="square" rtlCol="0">
              <a:spAutoFit/>
            </a:bodyPr>
            <a:p>
              <a:r>
                <a:rPr lang="en-US" altLang="zh-CN" sz="1400">
                  <a:solidFill>
                    <a:schemeClr val="bg1"/>
                  </a:solidFill>
                </a:rPr>
                <a:t>AB</a:t>
              </a:r>
              <a:endParaRPr lang="en-US" altLang="zh-CN" sz="1400">
                <a:solidFill>
                  <a:schemeClr val="bg1"/>
                </a:solidFill>
              </a:endParaRPr>
            </a:p>
          </p:txBody>
        </p:sp>
        <p:cxnSp>
          <p:nvCxnSpPr>
            <p:cNvPr id="58" name="直接连接符 57"/>
            <p:cNvCxnSpPr/>
            <p:nvPr/>
          </p:nvCxnSpPr>
          <p:spPr>
            <a:xfrm>
              <a:off x="7388" y="7884"/>
              <a:ext cx="1541" cy="714"/>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grpSp>
      <p:grpSp>
        <p:nvGrpSpPr>
          <p:cNvPr id="12" name="组合 11"/>
          <p:cNvGrpSpPr/>
          <p:nvPr/>
        </p:nvGrpSpPr>
        <p:grpSpPr>
          <a:xfrm>
            <a:off x="260350" y="3126740"/>
            <a:ext cx="5558723" cy="1705610"/>
            <a:chOff x="518" y="5825"/>
            <a:chExt cx="9783" cy="2924"/>
          </a:xfrm>
        </p:grpSpPr>
        <p:pic>
          <p:nvPicPr>
            <p:cNvPr id="10" name="图片 9"/>
            <p:cNvPicPr>
              <a:picLocks noChangeAspect="1"/>
            </p:cNvPicPr>
            <p:nvPr/>
          </p:nvPicPr>
          <p:blipFill>
            <a:blip r:embed="rId2"/>
            <a:stretch>
              <a:fillRect/>
            </a:stretch>
          </p:blipFill>
          <p:spPr>
            <a:xfrm>
              <a:off x="518" y="6405"/>
              <a:ext cx="9783" cy="2344"/>
            </a:xfrm>
            <a:prstGeom prst="rect">
              <a:avLst/>
            </a:prstGeom>
          </p:spPr>
        </p:pic>
        <p:sp>
          <p:nvSpPr>
            <p:cNvPr id="11" name="文本框 10"/>
            <p:cNvSpPr txBox="1"/>
            <p:nvPr/>
          </p:nvSpPr>
          <p:spPr>
            <a:xfrm>
              <a:off x="664" y="5825"/>
              <a:ext cx="7200" cy="631"/>
            </a:xfrm>
            <a:prstGeom prst="rect">
              <a:avLst/>
            </a:prstGeom>
            <a:noFill/>
          </p:spPr>
          <p:txBody>
            <a:bodyPr wrap="square" rtlCol="0" anchor="t">
              <a:spAutoFit/>
            </a:bodyPr>
            <a:p>
              <a:r>
                <a:rPr lang="zh-CN" altLang="en-US">
                  <a:sym typeface="+mn-ea"/>
                </a:rPr>
                <a:t>画圈</a:t>
              </a:r>
              <a:r>
                <a:rPr lang="zh-CN" altLang="en-US">
                  <a:sym typeface="+mn-ea"/>
                </a:rPr>
                <a:t>方法：</a:t>
              </a:r>
              <a:endParaRPr lang="zh-CN" altLang="en-US">
                <a:sym typeface="+mn-ea"/>
              </a:endParaRPr>
            </a:p>
          </p:txBody>
        </p:sp>
      </p:grpSp>
      <p:grpSp>
        <p:nvGrpSpPr>
          <p:cNvPr id="15" name="组合 14"/>
          <p:cNvGrpSpPr/>
          <p:nvPr/>
        </p:nvGrpSpPr>
        <p:grpSpPr>
          <a:xfrm>
            <a:off x="5108575" y="1028700"/>
            <a:ext cx="3653790" cy="2852420"/>
            <a:chOff x="8283" y="1631"/>
            <a:chExt cx="5438" cy="4397"/>
          </a:xfrm>
        </p:grpSpPr>
        <p:pic>
          <p:nvPicPr>
            <p:cNvPr id="14" name="图片 13"/>
            <p:cNvPicPr>
              <a:picLocks noChangeAspect="1"/>
            </p:cNvPicPr>
            <p:nvPr/>
          </p:nvPicPr>
          <p:blipFill>
            <a:blip r:embed="rId3"/>
            <a:stretch>
              <a:fillRect/>
            </a:stretch>
          </p:blipFill>
          <p:spPr>
            <a:xfrm>
              <a:off x="9273" y="5170"/>
              <a:ext cx="4077" cy="859"/>
            </a:xfrm>
            <a:prstGeom prst="rect">
              <a:avLst/>
            </a:prstGeom>
          </p:spPr>
        </p:pic>
        <p:pic>
          <p:nvPicPr>
            <p:cNvPr id="4" name="图片 3"/>
            <p:cNvPicPr>
              <a:picLocks noChangeAspect="1"/>
            </p:cNvPicPr>
            <p:nvPr/>
          </p:nvPicPr>
          <p:blipFill>
            <a:blip r:embed="rId4"/>
            <a:stretch>
              <a:fillRect/>
            </a:stretch>
          </p:blipFill>
          <p:spPr>
            <a:xfrm>
              <a:off x="8283" y="1631"/>
              <a:ext cx="5439" cy="3756"/>
            </a:xfrm>
            <a:prstGeom prst="rect">
              <a:avLst/>
            </a:prstGeom>
          </p:spPr>
        </p:pic>
      </p:grpSp>
      <p:pic>
        <p:nvPicPr>
          <p:cNvPr id="17" name="图片 16"/>
          <p:cNvPicPr>
            <a:picLocks noChangeAspect="1"/>
          </p:cNvPicPr>
          <p:nvPr/>
        </p:nvPicPr>
        <p:blipFill>
          <a:blip r:embed="rId5"/>
          <a:stretch>
            <a:fillRect/>
          </a:stretch>
        </p:blipFill>
        <p:spPr>
          <a:xfrm>
            <a:off x="5253355" y="3954780"/>
            <a:ext cx="3638550" cy="26606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down)">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3">
                                            <p:txEl>
                                              <p:pRg st="0" end="0"/>
                                            </p:txEl>
                                          </p:spTgt>
                                        </p:tgtEl>
                                        <p:attrNameLst>
                                          <p:attrName>style.visibility</p:attrName>
                                        </p:attrNameLst>
                                      </p:cBhvr>
                                      <p:to>
                                        <p:strVal val="visible"/>
                                      </p:to>
                                    </p:set>
                                    <p:anim calcmode="lin" valueType="num">
                                      <p:cBhvr additive="base">
                                        <p:cTn id="18"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3">
                                            <p:txEl>
                                              <p:pRg st="1" end="1"/>
                                            </p:txEl>
                                          </p:spTgt>
                                        </p:tgtEl>
                                        <p:attrNameLst>
                                          <p:attrName>style.visibility</p:attrName>
                                        </p:attrNameLst>
                                      </p:cBhvr>
                                      <p:to>
                                        <p:strVal val="visible"/>
                                      </p:to>
                                    </p:set>
                                    <p:anim calcmode="lin" valueType="num">
                                      <p:cBhvr additive="base">
                                        <p:cTn id="22"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500" fill="hold"/>
                                        <p:tgtEl>
                                          <p:spTgt spid="17"/>
                                        </p:tgtEl>
                                        <p:attrNameLst>
                                          <p:attrName>ppt_x</p:attrName>
                                        </p:attrNameLst>
                                      </p:cBhvr>
                                      <p:tavLst>
                                        <p:tav tm="0">
                                          <p:val>
                                            <p:strVal val="#ppt_x"/>
                                          </p:val>
                                        </p:tav>
                                        <p:tav tm="100000">
                                          <p:val>
                                            <p:strVal val="#ppt_x"/>
                                          </p:val>
                                        </p:tav>
                                      </p:tavLst>
                                    </p:anim>
                                    <p:anim calcmode="lin" valueType="num">
                                      <p:cBhvr additive="base">
                                        <p:cTn id="29" dur="500" fill="hold"/>
                                        <p:tgtEl>
                                          <p:spTgt spid="17"/>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13">
                                            <p:txEl>
                                              <p:pRg st="2" end="2"/>
                                            </p:txEl>
                                          </p:spTgt>
                                        </p:tgtEl>
                                        <p:attrNameLst>
                                          <p:attrName>style.visibility</p:attrName>
                                        </p:attrNameLst>
                                      </p:cBhvr>
                                      <p:to>
                                        <p:strVal val="visible"/>
                                      </p:to>
                                    </p:set>
                                    <p:anim calcmode="lin" valueType="num">
                                      <p:cBhvr additive="base">
                                        <p:cTn id="32"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2"/>
          </p:nvPr>
        </p:nvSpPr>
        <p:spPr/>
        <p:txBody>
          <a:bodyPr/>
          <a:p>
            <a:r>
              <a:rPr lang="en-US" altLang="zh-CN">
                <a:sym typeface="+mn-ea"/>
              </a:rPr>
              <a:t>1 </a:t>
            </a:r>
            <a:r>
              <a:rPr lang="zh-CN" altLang="en-US">
                <a:sym typeface="+mn-ea"/>
              </a:rPr>
              <a:t>逻辑代数基础</a:t>
            </a:r>
            <a:r>
              <a:rPr lang="en-US" altLang="zh-CN">
                <a:sym typeface="+mn-ea"/>
              </a:rPr>
              <a:t>-</a:t>
            </a:r>
            <a:r>
              <a:rPr lang="zh-CN" altLang="en-US">
                <a:sym typeface="+mn-ea"/>
              </a:rPr>
              <a:t>卡诺图概念</a:t>
            </a:r>
            <a:endParaRPr lang="zh-CN" altLang="en-US"/>
          </a:p>
          <a:p>
            <a:endParaRPr lang="zh-CN" altLang="en-US"/>
          </a:p>
        </p:txBody>
      </p:sp>
      <p:pic>
        <p:nvPicPr>
          <p:cNvPr id="5" name="图片 4"/>
          <p:cNvPicPr>
            <a:picLocks noChangeAspect="1"/>
          </p:cNvPicPr>
          <p:nvPr/>
        </p:nvPicPr>
        <p:blipFill>
          <a:blip r:embed="rId1"/>
          <a:stretch>
            <a:fillRect/>
          </a:stretch>
        </p:blipFill>
        <p:spPr>
          <a:xfrm>
            <a:off x="406400" y="1008380"/>
            <a:ext cx="8718550" cy="401320"/>
          </a:xfrm>
          <a:prstGeom prst="rect">
            <a:avLst/>
          </a:prstGeom>
        </p:spPr>
      </p:pic>
      <p:sp>
        <p:nvSpPr>
          <p:cNvPr id="8" name="Rectangle 21"/>
          <p:cNvSpPr>
            <a:spLocks noChangeArrowheads="1"/>
          </p:cNvSpPr>
          <p:nvPr/>
        </p:nvSpPr>
        <p:spPr bwMode="auto">
          <a:xfrm>
            <a:off x="406400" y="1512888"/>
            <a:ext cx="778891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400"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rPr>
              <a:t>考察填空（卡诺图概念</a:t>
            </a:r>
            <a:r>
              <a:rPr kumimoji="0" lang="en-US" altLang="zh-CN" sz="2400"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rPr>
              <a:t>/</a:t>
            </a:r>
            <a:r>
              <a:rPr kumimoji="0" lang="zh-CN" altLang="en-US" sz="2400"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rPr>
              <a:t>逻辑函数化简）</a:t>
            </a:r>
            <a:endParaRPr kumimoji="0" lang="en-US" altLang="zh-CN" sz="2400"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endParaRPr>
          </a:p>
        </p:txBody>
      </p:sp>
      <p:sp>
        <p:nvSpPr>
          <p:cNvPr id="11" name="矩形 10"/>
          <p:cNvSpPr/>
          <p:nvPr/>
        </p:nvSpPr>
        <p:spPr>
          <a:xfrm>
            <a:off x="262135" y="151310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pic>
        <p:nvPicPr>
          <p:cNvPr id="3" name="图片 2"/>
          <p:cNvPicPr>
            <a:picLocks noChangeAspect="1"/>
          </p:cNvPicPr>
          <p:nvPr/>
        </p:nvPicPr>
        <p:blipFill>
          <a:blip r:embed="rId2"/>
          <a:stretch>
            <a:fillRect/>
          </a:stretch>
        </p:blipFill>
        <p:spPr>
          <a:xfrm>
            <a:off x="645795" y="3091815"/>
            <a:ext cx="7738110" cy="1233170"/>
          </a:xfrm>
          <a:prstGeom prst="rect">
            <a:avLst/>
          </a:prstGeom>
        </p:spPr>
      </p:pic>
      <p:sp>
        <p:nvSpPr>
          <p:cNvPr id="12" name="文本框 11"/>
          <p:cNvSpPr txBox="1"/>
          <p:nvPr/>
        </p:nvSpPr>
        <p:spPr>
          <a:xfrm>
            <a:off x="495300" y="2331720"/>
            <a:ext cx="4572000" cy="460375"/>
          </a:xfrm>
          <a:prstGeom prst="rect">
            <a:avLst/>
          </a:prstGeom>
          <a:noFill/>
        </p:spPr>
        <p:txBody>
          <a:bodyPr wrap="square" rtlCol="0" anchor="t">
            <a:spAutoFit/>
          </a:bodyPr>
          <a:p>
            <a:r>
              <a:rPr lang="en-US" altLang="zh-CN" sz="2400" dirty="0">
                <a:ln>
                  <a:noFill/>
                </a:ln>
                <a:effectLst/>
                <a:latin typeface="黑体" panose="02010609060101010101" charset="-122"/>
                <a:ea typeface="黑体" panose="02010609060101010101" charset="-122"/>
                <a:cs typeface="黑体" panose="02010609060101010101" charset="-122"/>
                <a:sym typeface="+mn-ea"/>
              </a:rPr>
              <a:t>Eg:</a:t>
            </a:r>
            <a:r>
              <a:rPr lang="zh-CN" altLang="en-US" sz="2400" dirty="0">
                <a:ln>
                  <a:noFill/>
                </a:ln>
                <a:effectLst/>
                <a:latin typeface="黑体" panose="02010609060101010101" charset="-122"/>
                <a:ea typeface="黑体" panose="02010609060101010101" charset="-122"/>
                <a:cs typeface="黑体" panose="02010609060101010101" charset="-122"/>
                <a:sym typeface="+mn-ea"/>
              </a:rPr>
              <a:t>概念</a:t>
            </a:r>
            <a:r>
              <a:rPr lang="zh-CN" altLang="en-US" sz="2400" dirty="0">
                <a:ln>
                  <a:noFill/>
                </a:ln>
                <a:effectLst/>
                <a:latin typeface="黑体" panose="02010609060101010101" charset="-122"/>
                <a:ea typeface="黑体" panose="02010609060101010101" charset="-122"/>
                <a:cs typeface="黑体" panose="02010609060101010101" charset="-122"/>
                <a:sym typeface="+mn-ea"/>
              </a:rPr>
              <a:t>填空</a:t>
            </a:r>
            <a:endParaRPr lang="zh-CN" altLang="en-US" sz="2400" dirty="0">
              <a:ln>
                <a:noFill/>
              </a:ln>
              <a:effectLst/>
              <a:latin typeface="黑体" panose="02010609060101010101" charset="-122"/>
              <a:ea typeface="黑体" panose="02010609060101010101" charset="-122"/>
              <a:cs typeface="黑体" panose="02010609060101010101" charset="-122"/>
              <a:sym typeface="+mn-ea"/>
            </a:endParaRPr>
          </a:p>
        </p:txBody>
      </p:sp>
      <p:sp>
        <p:nvSpPr>
          <p:cNvPr id="9" name="Rectangle 21"/>
          <p:cNvSpPr>
            <a:spLocks noChangeArrowheads="1"/>
          </p:cNvSpPr>
          <p:nvPr/>
        </p:nvSpPr>
        <p:spPr bwMode="auto">
          <a:xfrm>
            <a:off x="574040" y="5231448"/>
            <a:ext cx="786574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400" b="1" i="0" u="none" strike="noStrike" cap="none" normalizeH="0" baseline="0" dirty="0">
                <a:ln>
                  <a:noFill/>
                </a:ln>
                <a:solidFill>
                  <a:srgbClr val="FF0000"/>
                </a:solidFill>
                <a:effectLst/>
                <a:latin typeface="华文楷体" panose="02010600040101010101" pitchFamily="2" charset="-122"/>
                <a:ea typeface="华文楷体" panose="02010600040101010101" pitchFamily="2" charset="-122"/>
              </a:rPr>
              <a:t>考察卡诺图的相关概念或者逻辑函数的化简（代数法根据德摩根律、吸收律等直接化简；画图法使用</a:t>
            </a:r>
            <a:r>
              <a:rPr kumimoji="0" lang="zh-CN" altLang="en-US" sz="2400" b="1" i="0" u="none" strike="noStrike" cap="none" normalizeH="0" baseline="0" dirty="0">
                <a:ln>
                  <a:noFill/>
                </a:ln>
                <a:solidFill>
                  <a:srgbClr val="FF0000"/>
                </a:solidFill>
                <a:effectLst/>
                <a:latin typeface="华文楷体" panose="02010600040101010101" pitchFamily="2" charset="-122"/>
                <a:ea typeface="华文楷体" panose="02010600040101010101" pitchFamily="2" charset="-122"/>
              </a:rPr>
              <a:t>卡诺图）。</a:t>
            </a:r>
            <a:endParaRPr kumimoji="0" lang="zh-CN" altLang="en-US" sz="2400" b="1" i="0" u="none" strike="noStrike" cap="none" normalizeH="0" baseline="0" dirty="0">
              <a:ln>
                <a:noFill/>
              </a:ln>
              <a:solidFill>
                <a:srgbClr val="FF0000"/>
              </a:solidFill>
              <a:effectLst/>
              <a:latin typeface="华文楷体" panose="02010600040101010101" pitchFamily="2" charset="-122"/>
              <a:ea typeface="华文楷体" panose="02010600040101010101" pitchFamily="2" charset="-122"/>
            </a:endParaRPr>
          </a:p>
        </p:txBody>
      </p:sp>
      <p:sp>
        <p:nvSpPr>
          <p:cNvPr id="4" name="矩形 3"/>
          <p:cNvSpPr/>
          <p:nvPr/>
        </p:nvSpPr>
        <p:spPr>
          <a:xfrm>
            <a:off x="3661410" y="3278505"/>
            <a:ext cx="257175" cy="32321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4" name="表格 53"/>
          <p:cNvGraphicFramePr/>
          <p:nvPr>
            <p:custDataLst>
              <p:tags r:id="rId1"/>
            </p:custDataLst>
          </p:nvPr>
        </p:nvGraphicFramePr>
        <p:xfrm>
          <a:off x="2276475" y="3429000"/>
          <a:ext cx="3234690" cy="2314575"/>
        </p:xfrm>
        <a:graphic>
          <a:graphicData uri="http://schemas.openxmlformats.org/drawingml/2006/table">
            <a:tbl>
              <a:tblPr firstRow="1" bandRow="1">
                <a:tableStyleId>{5C22544A-7EE6-4342-B048-85BDC9FD1C3A}</a:tableStyleId>
              </a:tblPr>
              <a:tblGrid>
                <a:gridCol w="769620"/>
                <a:gridCol w="631190"/>
                <a:gridCol w="611505"/>
                <a:gridCol w="610870"/>
                <a:gridCol w="611505"/>
              </a:tblGrid>
              <a:tr h="462915">
                <a:tc>
                  <a:txBody>
                    <a:bodyPr/>
                    <a:p>
                      <a:pPr algn="ctr">
                        <a:buNone/>
                      </a:pPr>
                      <a:endParaRPr lang="zh-CN" altLang="en-US"/>
                    </a:p>
                  </a:txBody>
                  <a:tcPr anchor="ctr" anchorCtr="0">
                    <a:lnL>
                      <a:noFill/>
                    </a:lnL>
                    <a:lnR>
                      <a:noFill/>
                    </a:lnR>
                    <a:lnT>
                      <a:noFill/>
                    </a:lnT>
                    <a:lnB>
                      <a:noFill/>
                    </a:lnB>
                    <a:lnTlToBr>
                      <a:noFill/>
                    </a:lnTlToBr>
                    <a:lnBlToTr>
                      <a:noFill/>
                    </a:lnBlToTr>
                  </a:tcPr>
                </a:tc>
                <a:tc>
                  <a:txBody>
                    <a:bodyPr/>
                    <a:p>
                      <a:pPr algn="ctr">
                        <a:buNone/>
                      </a:pPr>
                      <a:r>
                        <a:rPr lang="en-US" altLang="zh-CN"/>
                        <a:t>00</a:t>
                      </a:r>
                      <a:endParaRPr lang="en-US" altLang="zh-CN"/>
                    </a:p>
                  </a:txBody>
                  <a:tcPr anchor="ctr" anchorCtr="0">
                    <a:lnL>
                      <a:noFill/>
                    </a:lnL>
                  </a:tcPr>
                </a:tc>
                <a:tc>
                  <a:txBody>
                    <a:bodyPr/>
                    <a:p>
                      <a:pPr algn="ctr">
                        <a:buNone/>
                      </a:pPr>
                      <a:r>
                        <a:rPr lang="en-US" altLang="zh-CN"/>
                        <a:t>01</a:t>
                      </a:r>
                      <a:endParaRPr lang="en-US" altLang="zh-CN"/>
                    </a:p>
                  </a:txBody>
                  <a:tcPr anchor="ctr" anchorCtr="0"/>
                </a:tc>
                <a:tc>
                  <a:txBody>
                    <a:bodyPr/>
                    <a:p>
                      <a:pPr algn="ctr">
                        <a:buNone/>
                      </a:pPr>
                      <a:r>
                        <a:rPr lang="en-US" altLang="zh-CN"/>
                        <a:t>11</a:t>
                      </a:r>
                      <a:endParaRPr lang="en-US" altLang="zh-CN"/>
                    </a:p>
                  </a:txBody>
                  <a:tcPr anchor="ctr" anchorCtr="0"/>
                </a:tc>
                <a:tc>
                  <a:txBody>
                    <a:bodyPr/>
                    <a:p>
                      <a:pPr algn="ctr">
                        <a:buNone/>
                      </a:pPr>
                      <a:r>
                        <a:rPr lang="en-US" altLang="zh-CN"/>
                        <a:t>10</a:t>
                      </a:r>
                      <a:endParaRPr lang="en-US" altLang="zh-CN"/>
                    </a:p>
                  </a:txBody>
                  <a:tcPr anchor="ctr" anchorCtr="0"/>
                </a:tc>
              </a:tr>
              <a:tr h="462915">
                <a:tc>
                  <a:txBody>
                    <a:bodyPr/>
                    <a:p>
                      <a:pPr algn="ctr">
                        <a:buNone/>
                      </a:pPr>
                      <a:r>
                        <a:rPr lang="en-US" altLang="zh-CN" b="1">
                          <a:solidFill>
                            <a:schemeClr val="bg1"/>
                          </a:solidFill>
                          <a:sym typeface="+mn-ea"/>
                        </a:rPr>
                        <a:t>00</a:t>
                      </a:r>
                      <a:endParaRPr lang="en-US" altLang="zh-CN" b="1">
                        <a:solidFill>
                          <a:schemeClr val="bg1"/>
                        </a:solidFill>
                        <a:sym typeface="+mn-ea"/>
                      </a:endParaRPr>
                    </a:p>
                  </a:txBody>
                  <a:tcPr anchor="ctr" anchorCtr="0">
                    <a:lnT>
                      <a:noFill/>
                    </a:lnT>
                    <a:solidFill>
                      <a:srgbClr val="5B9BD5"/>
                    </a:solidFill>
                  </a:tcPr>
                </a:tc>
                <a:tc>
                  <a:txBody>
                    <a:bodyPr/>
                    <a:p>
                      <a:pPr algn="ctr">
                        <a:buNone/>
                      </a:pPr>
                      <a:endParaRPr lang="en-US" altLang="zh-CN"/>
                    </a:p>
                  </a:txBody>
                  <a:tcPr anchor="ctr" anchorCtr="0"/>
                </a:tc>
                <a:tc>
                  <a:txBody>
                    <a:bodyPr/>
                    <a:p>
                      <a:pPr algn="ctr">
                        <a:buNone/>
                      </a:pPr>
                      <a:endParaRPr lang="en-US" altLang="zh-CN"/>
                    </a:p>
                  </a:txBody>
                  <a:tcPr anchor="ctr" anchorCtr="0"/>
                </a:tc>
                <a:tc>
                  <a:txBody>
                    <a:bodyPr/>
                    <a:p>
                      <a:pPr algn="ctr">
                        <a:buNone/>
                      </a:pPr>
                      <a:endParaRPr lang="en-US" altLang="zh-CN"/>
                    </a:p>
                  </a:txBody>
                  <a:tcPr anchor="ctr" anchorCtr="0"/>
                </a:tc>
                <a:tc>
                  <a:txBody>
                    <a:bodyPr/>
                    <a:p>
                      <a:pPr algn="ctr">
                        <a:buNone/>
                      </a:pPr>
                      <a:endParaRPr lang="en-US" altLang="zh-CN"/>
                    </a:p>
                  </a:txBody>
                  <a:tcPr anchor="ctr" anchorCtr="0"/>
                </a:tc>
              </a:tr>
              <a:tr h="462915">
                <a:tc>
                  <a:txBody>
                    <a:bodyPr/>
                    <a:p>
                      <a:pPr algn="ctr">
                        <a:buNone/>
                      </a:pPr>
                      <a:r>
                        <a:rPr lang="en-US" altLang="zh-CN" b="1">
                          <a:solidFill>
                            <a:schemeClr val="bg1"/>
                          </a:solidFill>
                        </a:rPr>
                        <a:t>01</a:t>
                      </a:r>
                      <a:endParaRPr lang="en-US" altLang="zh-CN" b="1">
                        <a:solidFill>
                          <a:schemeClr val="bg1"/>
                        </a:solidFill>
                      </a:endParaRPr>
                    </a:p>
                  </a:txBody>
                  <a:tcPr anchor="ctr" anchorCtr="0">
                    <a:solidFill>
                      <a:srgbClr val="5B9BD5"/>
                    </a:solidFill>
                  </a:tcPr>
                </a:tc>
                <a:tc>
                  <a:txBody>
                    <a:bodyPr/>
                    <a:p>
                      <a:pPr algn="ctr">
                        <a:buNone/>
                      </a:pPr>
                      <a:endParaRPr lang="en-US" altLang="zh-CN"/>
                    </a:p>
                  </a:txBody>
                  <a:tcPr anchor="ctr" anchorCtr="0"/>
                </a:tc>
                <a:tc>
                  <a:txBody>
                    <a:bodyPr/>
                    <a:p>
                      <a:pPr algn="ctr">
                        <a:buNone/>
                      </a:pPr>
                      <a:endParaRPr lang="en-US" altLang="zh-CN"/>
                    </a:p>
                  </a:txBody>
                  <a:tcPr anchor="ctr" anchorCtr="0"/>
                </a:tc>
                <a:tc>
                  <a:txBody>
                    <a:bodyPr/>
                    <a:p>
                      <a:pPr algn="ctr">
                        <a:buNone/>
                      </a:pPr>
                      <a:endParaRPr lang="en-US" altLang="zh-CN"/>
                    </a:p>
                  </a:txBody>
                  <a:tcPr anchor="ctr" anchorCtr="0"/>
                </a:tc>
                <a:tc>
                  <a:txBody>
                    <a:bodyPr/>
                    <a:p>
                      <a:pPr algn="ctr">
                        <a:buNone/>
                      </a:pPr>
                      <a:endParaRPr lang="en-US" altLang="zh-CN"/>
                    </a:p>
                  </a:txBody>
                  <a:tcPr anchor="ctr" anchorCtr="0"/>
                </a:tc>
              </a:tr>
              <a:tr h="462915">
                <a:tc>
                  <a:txBody>
                    <a:bodyPr/>
                    <a:p>
                      <a:pPr algn="ctr">
                        <a:buNone/>
                      </a:pPr>
                      <a:r>
                        <a:rPr lang="en-US" altLang="zh-CN" b="1">
                          <a:solidFill>
                            <a:schemeClr val="bg1"/>
                          </a:solidFill>
                        </a:rPr>
                        <a:t>11</a:t>
                      </a:r>
                      <a:endParaRPr lang="en-US" altLang="zh-CN" b="1">
                        <a:solidFill>
                          <a:schemeClr val="bg1"/>
                        </a:solidFill>
                      </a:endParaRPr>
                    </a:p>
                  </a:txBody>
                  <a:tcPr anchor="ctr" anchorCtr="0">
                    <a:solidFill>
                      <a:srgbClr val="5B9BD5"/>
                    </a:solidFill>
                  </a:tcPr>
                </a:tc>
                <a:tc>
                  <a:txBody>
                    <a:bodyPr/>
                    <a:p>
                      <a:pPr algn="ctr">
                        <a:buNone/>
                      </a:pPr>
                      <a:endParaRPr lang="en-US" altLang="zh-CN"/>
                    </a:p>
                  </a:txBody>
                  <a:tcPr anchor="ctr" anchorCtr="0"/>
                </a:tc>
                <a:tc>
                  <a:txBody>
                    <a:bodyPr/>
                    <a:p>
                      <a:pPr algn="ctr">
                        <a:buNone/>
                      </a:pPr>
                      <a:endParaRPr lang="en-US" altLang="zh-CN"/>
                    </a:p>
                  </a:txBody>
                  <a:tcPr anchor="ctr" anchorCtr="0"/>
                </a:tc>
                <a:tc>
                  <a:txBody>
                    <a:bodyPr/>
                    <a:p>
                      <a:pPr algn="ctr">
                        <a:buNone/>
                      </a:pPr>
                      <a:endParaRPr lang="en-US" altLang="zh-CN"/>
                    </a:p>
                  </a:txBody>
                  <a:tcPr anchor="ctr" anchorCtr="0"/>
                </a:tc>
                <a:tc>
                  <a:txBody>
                    <a:bodyPr/>
                    <a:p>
                      <a:pPr algn="ctr">
                        <a:buNone/>
                      </a:pPr>
                      <a:endParaRPr lang="en-US" altLang="zh-CN"/>
                    </a:p>
                  </a:txBody>
                  <a:tcPr anchor="ctr" anchorCtr="0"/>
                </a:tc>
              </a:tr>
              <a:tr h="462915">
                <a:tc>
                  <a:txBody>
                    <a:bodyPr/>
                    <a:p>
                      <a:pPr algn="ctr">
                        <a:buNone/>
                      </a:pPr>
                      <a:r>
                        <a:rPr lang="en-US" altLang="zh-CN" b="1">
                          <a:solidFill>
                            <a:schemeClr val="bg1"/>
                          </a:solidFill>
                        </a:rPr>
                        <a:t>10</a:t>
                      </a:r>
                      <a:endParaRPr lang="en-US" altLang="zh-CN" b="1">
                        <a:solidFill>
                          <a:schemeClr val="bg1"/>
                        </a:solidFill>
                      </a:endParaRPr>
                    </a:p>
                  </a:txBody>
                  <a:tcPr anchor="ctr" anchorCtr="0">
                    <a:solidFill>
                      <a:srgbClr val="5B9BD5"/>
                    </a:solidFill>
                  </a:tcPr>
                </a:tc>
                <a:tc>
                  <a:txBody>
                    <a:bodyPr/>
                    <a:p>
                      <a:pPr algn="ctr">
                        <a:buNone/>
                      </a:pPr>
                      <a:endParaRPr lang="en-US" altLang="zh-CN"/>
                    </a:p>
                  </a:txBody>
                  <a:tcPr anchor="ctr" anchorCtr="0"/>
                </a:tc>
                <a:tc>
                  <a:txBody>
                    <a:bodyPr/>
                    <a:p>
                      <a:pPr algn="ctr">
                        <a:buNone/>
                      </a:pPr>
                      <a:endParaRPr lang="en-US" altLang="zh-CN"/>
                    </a:p>
                  </a:txBody>
                  <a:tcPr anchor="ctr" anchorCtr="0"/>
                </a:tc>
                <a:tc>
                  <a:txBody>
                    <a:bodyPr/>
                    <a:p>
                      <a:pPr algn="ctr">
                        <a:buNone/>
                      </a:pPr>
                      <a:endParaRPr lang="en-US" altLang="zh-CN"/>
                    </a:p>
                  </a:txBody>
                  <a:tcPr anchor="ctr" anchorCtr="0"/>
                </a:tc>
                <a:tc>
                  <a:txBody>
                    <a:bodyPr/>
                    <a:p>
                      <a:pPr algn="ctr">
                        <a:buNone/>
                      </a:pPr>
                      <a:endParaRPr lang="en-US" altLang="zh-CN"/>
                    </a:p>
                  </a:txBody>
                  <a:tcPr anchor="ctr" anchorCtr="0"/>
                </a:tc>
              </a:tr>
            </a:tbl>
          </a:graphicData>
        </a:graphic>
      </p:graphicFrame>
      <p:sp>
        <p:nvSpPr>
          <p:cNvPr id="2" name="文本占位符 1"/>
          <p:cNvSpPr>
            <a:spLocks noGrp="1"/>
          </p:cNvSpPr>
          <p:nvPr>
            <p:ph type="body" sz="quarter" idx="12"/>
          </p:nvPr>
        </p:nvSpPr>
        <p:spPr/>
        <p:txBody>
          <a:bodyPr/>
          <a:p>
            <a:r>
              <a:rPr lang="en-US" altLang="zh-CN">
                <a:sym typeface="+mn-ea"/>
              </a:rPr>
              <a:t>1 </a:t>
            </a:r>
            <a:r>
              <a:rPr lang="zh-CN" altLang="en-US">
                <a:sym typeface="+mn-ea"/>
              </a:rPr>
              <a:t>逻辑代数基础</a:t>
            </a:r>
            <a:r>
              <a:rPr lang="en-US" altLang="zh-CN">
                <a:sym typeface="+mn-ea"/>
              </a:rPr>
              <a:t>-</a:t>
            </a:r>
            <a:r>
              <a:rPr lang="zh-CN" altLang="en-US">
                <a:sym typeface="+mn-ea"/>
              </a:rPr>
              <a:t>卡诺图化简</a:t>
            </a:r>
            <a:endParaRPr lang="zh-CN" altLang="en-US"/>
          </a:p>
          <a:p>
            <a:endParaRPr lang="zh-CN" altLang="en-US"/>
          </a:p>
        </p:txBody>
      </p:sp>
      <p:pic>
        <p:nvPicPr>
          <p:cNvPr id="5" name="图片 4"/>
          <p:cNvPicPr>
            <a:picLocks noChangeAspect="1"/>
          </p:cNvPicPr>
          <p:nvPr/>
        </p:nvPicPr>
        <p:blipFill>
          <a:blip r:embed="rId2"/>
          <a:stretch>
            <a:fillRect/>
          </a:stretch>
        </p:blipFill>
        <p:spPr>
          <a:xfrm>
            <a:off x="406400" y="1008380"/>
            <a:ext cx="8718550" cy="401320"/>
          </a:xfrm>
          <a:prstGeom prst="rect">
            <a:avLst/>
          </a:prstGeom>
        </p:spPr>
      </p:pic>
      <p:sp>
        <p:nvSpPr>
          <p:cNvPr id="8" name="Rectangle 21"/>
          <p:cNvSpPr>
            <a:spLocks noChangeArrowheads="1"/>
          </p:cNvSpPr>
          <p:nvPr/>
        </p:nvSpPr>
        <p:spPr bwMode="auto">
          <a:xfrm>
            <a:off x="406400" y="1442403"/>
            <a:ext cx="778891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p>
            <a:pPr marL="0" marR="0" lvl="0" indent="0" algn="l" defTabSz="914400" rtl="0" eaLnBrk="0" fontAlgn="base" latinLnBrk="0" hangingPunct="0">
              <a:lnSpc>
                <a:spcPct val="100000"/>
              </a:lnSpc>
              <a:spcBef>
                <a:spcPct val="0"/>
              </a:spcBef>
              <a:spcAft>
                <a:spcPct val="0"/>
              </a:spcAft>
              <a:buClrTx/>
              <a:buSzTx/>
              <a:buFontTx/>
              <a:buNone/>
            </a:pPr>
            <a:r>
              <a:rPr lang="zh-CN" altLang="en-US" sz="2400" b="1" dirty="0">
                <a:ln>
                  <a:noFill/>
                </a:ln>
                <a:solidFill>
                  <a:srgbClr val="6C0000"/>
                </a:solidFill>
                <a:effectLst/>
                <a:latin typeface="华文楷体" panose="02010600040101010101" pitchFamily="2" charset="-122"/>
                <a:ea typeface="华文楷体" panose="02010600040101010101" pitchFamily="2" charset="-122"/>
                <a:sym typeface="+mn-ea"/>
              </a:rPr>
              <a:t>设计（化简逻辑函数）</a:t>
            </a:r>
            <a:endParaRPr kumimoji="0" lang="en-US" altLang="zh-CN" sz="2400"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endParaRPr>
          </a:p>
        </p:txBody>
      </p:sp>
      <p:sp>
        <p:nvSpPr>
          <p:cNvPr id="11" name="矩形 10"/>
          <p:cNvSpPr/>
          <p:nvPr/>
        </p:nvSpPr>
        <p:spPr>
          <a:xfrm>
            <a:off x="262135" y="151310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pic>
        <p:nvPicPr>
          <p:cNvPr id="4" name="图片 3"/>
          <p:cNvPicPr>
            <a:picLocks noChangeAspect="1"/>
          </p:cNvPicPr>
          <p:nvPr/>
        </p:nvPicPr>
        <p:blipFill>
          <a:blip r:embed="rId3"/>
          <a:stretch>
            <a:fillRect/>
          </a:stretch>
        </p:blipFill>
        <p:spPr>
          <a:xfrm>
            <a:off x="1524635" y="1936115"/>
            <a:ext cx="6654800" cy="1365250"/>
          </a:xfrm>
          <a:prstGeom prst="rect">
            <a:avLst/>
          </a:prstGeom>
        </p:spPr>
      </p:pic>
      <p:sp>
        <p:nvSpPr>
          <p:cNvPr id="6" name="文本框 5"/>
          <p:cNvSpPr txBox="1"/>
          <p:nvPr/>
        </p:nvSpPr>
        <p:spPr>
          <a:xfrm>
            <a:off x="840105" y="1903095"/>
            <a:ext cx="684530" cy="460375"/>
          </a:xfrm>
          <a:prstGeom prst="rect">
            <a:avLst/>
          </a:prstGeom>
          <a:noFill/>
        </p:spPr>
        <p:txBody>
          <a:bodyPr wrap="square" rtlCol="0" anchor="t">
            <a:spAutoFit/>
          </a:bodyPr>
          <a:p>
            <a:r>
              <a:rPr lang="en-US" altLang="zh-CN" sz="2400" dirty="0">
                <a:ln>
                  <a:noFill/>
                </a:ln>
                <a:effectLst/>
                <a:latin typeface="黑体" panose="02010609060101010101" charset="-122"/>
                <a:ea typeface="黑体" panose="02010609060101010101" charset="-122"/>
                <a:cs typeface="黑体" panose="02010609060101010101" charset="-122"/>
                <a:sym typeface="+mn-ea"/>
              </a:rPr>
              <a:t>Eg:</a:t>
            </a:r>
            <a:endParaRPr lang="zh-CN" altLang="en-US" sz="2400" dirty="0">
              <a:ln>
                <a:noFill/>
              </a:ln>
              <a:effectLst/>
              <a:latin typeface="黑体" panose="02010609060101010101" charset="-122"/>
              <a:ea typeface="黑体" panose="02010609060101010101" charset="-122"/>
              <a:cs typeface="黑体" panose="02010609060101010101" charset="-122"/>
              <a:sym typeface="+mn-ea"/>
            </a:endParaRPr>
          </a:p>
        </p:txBody>
      </p:sp>
      <p:pic>
        <p:nvPicPr>
          <p:cNvPr id="7" name="图片 6"/>
          <p:cNvPicPr>
            <a:picLocks noChangeAspect="1"/>
          </p:cNvPicPr>
          <p:nvPr/>
        </p:nvPicPr>
        <p:blipFill>
          <a:blip r:embed="rId4"/>
          <a:stretch>
            <a:fillRect/>
          </a:stretch>
        </p:blipFill>
        <p:spPr>
          <a:xfrm>
            <a:off x="1612900" y="3301365"/>
            <a:ext cx="4947285" cy="3462655"/>
          </a:xfrm>
          <a:prstGeom prst="rect">
            <a:avLst/>
          </a:prstGeom>
        </p:spPr>
      </p:pic>
      <p:grpSp>
        <p:nvGrpSpPr>
          <p:cNvPr id="55" name="组合 54"/>
          <p:cNvGrpSpPr/>
          <p:nvPr/>
        </p:nvGrpSpPr>
        <p:grpSpPr>
          <a:xfrm>
            <a:off x="2286000" y="3427095"/>
            <a:ext cx="958850" cy="481186"/>
            <a:chOff x="7388" y="7884"/>
            <a:chExt cx="1869" cy="728"/>
          </a:xfrm>
        </p:grpSpPr>
        <p:sp>
          <p:nvSpPr>
            <p:cNvPr id="56" name="文本框 55"/>
            <p:cNvSpPr txBox="1"/>
            <p:nvPr/>
          </p:nvSpPr>
          <p:spPr>
            <a:xfrm>
              <a:off x="8141" y="7884"/>
              <a:ext cx="1116" cy="728"/>
            </a:xfrm>
            <a:prstGeom prst="rect">
              <a:avLst/>
            </a:prstGeom>
            <a:noFill/>
          </p:spPr>
          <p:txBody>
            <a:bodyPr wrap="square" rtlCol="0">
              <a:noAutofit/>
            </a:bodyPr>
            <a:p>
              <a:r>
                <a:rPr lang="en-US" altLang="zh-CN" sz="1400">
                  <a:solidFill>
                    <a:schemeClr val="bg1"/>
                  </a:solidFill>
                </a:rPr>
                <a:t>AB</a:t>
              </a:r>
              <a:endParaRPr lang="en-US" altLang="zh-CN" sz="1400">
                <a:solidFill>
                  <a:schemeClr val="bg1"/>
                </a:solidFill>
              </a:endParaRPr>
            </a:p>
          </p:txBody>
        </p:sp>
        <p:sp>
          <p:nvSpPr>
            <p:cNvPr id="57" name="文本框 56"/>
            <p:cNvSpPr txBox="1"/>
            <p:nvPr/>
          </p:nvSpPr>
          <p:spPr>
            <a:xfrm>
              <a:off x="7457" y="8115"/>
              <a:ext cx="850" cy="464"/>
            </a:xfrm>
            <a:prstGeom prst="rect">
              <a:avLst/>
            </a:prstGeom>
            <a:noFill/>
          </p:spPr>
          <p:txBody>
            <a:bodyPr wrap="square" rtlCol="0">
              <a:spAutoFit/>
            </a:bodyPr>
            <a:p>
              <a:r>
                <a:rPr lang="en-US" altLang="zh-CN" sz="1400">
                  <a:solidFill>
                    <a:schemeClr val="bg1"/>
                  </a:solidFill>
                </a:rPr>
                <a:t>CD</a:t>
              </a:r>
              <a:endParaRPr lang="en-US" altLang="zh-CN" sz="1400">
                <a:solidFill>
                  <a:schemeClr val="bg1"/>
                </a:solidFill>
              </a:endParaRPr>
            </a:p>
          </p:txBody>
        </p:sp>
        <p:cxnSp>
          <p:nvCxnSpPr>
            <p:cNvPr id="58" name="直接连接符 57"/>
            <p:cNvCxnSpPr/>
            <p:nvPr/>
          </p:nvCxnSpPr>
          <p:spPr>
            <a:xfrm>
              <a:off x="7388" y="7884"/>
              <a:ext cx="1541" cy="714"/>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2"/>
          </p:nvPr>
        </p:nvSpPr>
        <p:spPr/>
        <p:txBody>
          <a:bodyPr/>
          <a:p>
            <a:r>
              <a:rPr lang="en-US" altLang="zh-CN">
                <a:sym typeface="+mn-ea"/>
              </a:rPr>
              <a:t>1 </a:t>
            </a:r>
            <a:r>
              <a:rPr lang="zh-CN" altLang="en-US">
                <a:sym typeface="+mn-ea"/>
              </a:rPr>
              <a:t>逻辑代数基础</a:t>
            </a:r>
            <a:r>
              <a:rPr lang="en-US" altLang="zh-CN">
                <a:sym typeface="+mn-ea"/>
              </a:rPr>
              <a:t>-</a:t>
            </a:r>
            <a:r>
              <a:rPr lang="zh-CN" altLang="en-US">
                <a:sym typeface="+mn-ea"/>
              </a:rPr>
              <a:t>卡诺图求解逻辑方程</a:t>
            </a:r>
            <a:endParaRPr lang="zh-CN" altLang="en-US"/>
          </a:p>
          <a:p>
            <a:endParaRPr lang="zh-CN" altLang="en-US"/>
          </a:p>
        </p:txBody>
      </p:sp>
      <p:pic>
        <p:nvPicPr>
          <p:cNvPr id="5" name="图片 4"/>
          <p:cNvPicPr>
            <a:picLocks noChangeAspect="1"/>
          </p:cNvPicPr>
          <p:nvPr/>
        </p:nvPicPr>
        <p:blipFill>
          <a:blip r:embed="rId1"/>
          <a:stretch>
            <a:fillRect/>
          </a:stretch>
        </p:blipFill>
        <p:spPr>
          <a:xfrm>
            <a:off x="406400" y="1008380"/>
            <a:ext cx="8718550" cy="401320"/>
          </a:xfrm>
          <a:prstGeom prst="rect">
            <a:avLst/>
          </a:prstGeom>
        </p:spPr>
      </p:pic>
      <p:sp>
        <p:nvSpPr>
          <p:cNvPr id="8" name="Rectangle 21"/>
          <p:cNvSpPr>
            <a:spLocks noChangeArrowheads="1"/>
          </p:cNvSpPr>
          <p:nvPr/>
        </p:nvSpPr>
        <p:spPr bwMode="auto">
          <a:xfrm>
            <a:off x="406400" y="1442403"/>
            <a:ext cx="778891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p>
            <a:pPr marL="0" marR="0" lvl="0" indent="0" algn="l" defTabSz="914400" rtl="0" eaLnBrk="0" fontAlgn="base" latinLnBrk="0" hangingPunct="0">
              <a:lnSpc>
                <a:spcPct val="100000"/>
              </a:lnSpc>
              <a:spcBef>
                <a:spcPct val="0"/>
              </a:spcBef>
              <a:spcAft>
                <a:spcPct val="0"/>
              </a:spcAft>
              <a:buClrTx/>
              <a:buSzTx/>
              <a:buFontTx/>
              <a:buNone/>
            </a:pPr>
            <a:r>
              <a:rPr lang="zh-CN" altLang="en-US" sz="2400" b="1" dirty="0">
                <a:ln>
                  <a:noFill/>
                </a:ln>
                <a:solidFill>
                  <a:srgbClr val="6C0000"/>
                </a:solidFill>
                <a:effectLst/>
                <a:latin typeface="华文楷体" panose="02010600040101010101" pitchFamily="2" charset="-122"/>
                <a:ea typeface="华文楷体" panose="02010600040101010101" pitchFamily="2" charset="-122"/>
                <a:sym typeface="+mn-ea"/>
              </a:rPr>
              <a:t>设计（求解逻辑方程）</a:t>
            </a:r>
            <a:endParaRPr kumimoji="0" lang="en-US" altLang="zh-CN" sz="2400"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endParaRPr>
          </a:p>
        </p:txBody>
      </p:sp>
      <p:sp>
        <p:nvSpPr>
          <p:cNvPr id="11" name="矩形 10"/>
          <p:cNvSpPr/>
          <p:nvPr/>
        </p:nvSpPr>
        <p:spPr>
          <a:xfrm>
            <a:off x="262135" y="151310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 name="文本框 5"/>
          <p:cNvSpPr txBox="1"/>
          <p:nvPr/>
        </p:nvSpPr>
        <p:spPr>
          <a:xfrm>
            <a:off x="840105" y="1903095"/>
            <a:ext cx="684530" cy="460375"/>
          </a:xfrm>
          <a:prstGeom prst="rect">
            <a:avLst/>
          </a:prstGeom>
          <a:noFill/>
        </p:spPr>
        <p:txBody>
          <a:bodyPr wrap="square" rtlCol="0" anchor="t">
            <a:spAutoFit/>
          </a:bodyPr>
          <a:p>
            <a:r>
              <a:rPr lang="en-US" altLang="zh-CN" sz="2400" dirty="0">
                <a:ln>
                  <a:noFill/>
                </a:ln>
                <a:effectLst/>
                <a:latin typeface="黑体" panose="02010609060101010101" charset="-122"/>
                <a:ea typeface="黑体" panose="02010609060101010101" charset="-122"/>
                <a:cs typeface="黑体" panose="02010609060101010101" charset="-122"/>
                <a:sym typeface="+mn-ea"/>
              </a:rPr>
              <a:t>Eg:</a:t>
            </a:r>
            <a:endParaRPr lang="zh-CN" altLang="en-US" sz="2400" dirty="0">
              <a:ln>
                <a:noFill/>
              </a:ln>
              <a:effectLst/>
              <a:latin typeface="黑体" panose="02010609060101010101" charset="-122"/>
              <a:ea typeface="黑体" panose="02010609060101010101" charset="-122"/>
              <a:cs typeface="黑体" panose="02010609060101010101" charset="-122"/>
              <a:sym typeface="+mn-ea"/>
            </a:endParaRPr>
          </a:p>
        </p:txBody>
      </p:sp>
      <p:pic>
        <p:nvPicPr>
          <p:cNvPr id="3" name="图片 2"/>
          <p:cNvPicPr>
            <a:picLocks noChangeAspect="1"/>
          </p:cNvPicPr>
          <p:nvPr/>
        </p:nvPicPr>
        <p:blipFill>
          <a:blip r:embed="rId2"/>
          <a:srcRect l="1843" t="110" r="54814" b="90127"/>
          <a:stretch>
            <a:fillRect/>
          </a:stretch>
        </p:blipFill>
        <p:spPr>
          <a:xfrm>
            <a:off x="1524635" y="1903095"/>
            <a:ext cx="5069840" cy="1019810"/>
          </a:xfrm>
          <a:prstGeom prst="rect">
            <a:avLst/>
          </a:prstGeom>
        </p:spPr>
      </p:pic>
      <p:pic>
        <p:nvPicPr>
          <p:cNvPr id="9" name="图片 8"/>
          <p:cNvPicPr>
            <a:picLocks noChangeAspect="1"/>
          </p:cNvPicPr>
          <p:nvPr/>
        </p:nvPicPr>
        <p:blipFill>
          <a:blip r:embed="rId2"/>
          <a:srcRect t="10238" b="21902"/>
          <a:stretch>
            <a:fillRect/>
          </a:stretch>
        </p:blipFill>
        <p:spPr>
          <a:xfrm>
            <a:off x="495300" y="2999740"/>
            <a:ext cx="5317490" cy="3221990"/>
          </a:xfrm>
          <a:prstGeom prst="rect">
            <a:avLst/>
          </a:prstGeom>
        </p:spPr>
      </p:pic>
      <p:pic>
        <p:nvPicPr>
          <p:cNvPr id="10" name="图片 9"/>
          <p:cNvPicPr>
            <a:picLocks noChangeAspect="1"/>
          </p:cNvPicPr>
          <p:nvPr/>
        </p:nvPicPr>
        <p:blipFill>
          <a:blip r:embed="rId2"/>
          <a:srcRect t="77509" r="25689" b="-2195"/>
          <a:stretch>
            <a:fillRect/>
          </a:stretch>
        </p:blipFill>
        <p:spPr>
          <a:xfrm>
            <a:off x="5137785" y="5210810"/>
            <a:ext cx="3767455" cy="1117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TABLE_ENDDRAG_ORIGIN_RECT" val="254*182"/>
  <p:tag name="TABLE_ENDDRAG_RECT" val="418*97*254*182"/>
</p:tagLst>
</file>

<file path=ppt/tags/tag2.xml><?xml version="1.0" encoding="utf-8"?>
<p:tagLst xmlns:p="http://schemas.openxmlformats.org/presentationml/2006/main">
  <p:tag name="TABLE_ENDDRAG_ORIGIN_RECT" val="254*182"/>
  <p:tag name="TABLE_ENDDRAG_RECT" val="418*97*254*182"/>
</p:tagLst>
</file>

<file path=ppt/tags/tag3.xml><?xml version="1.0" encoding="utf-8"?>
<p:tagLst xmlns:p="http://schemas.openxmlformats.org/presentationml/2006/main">
  <p:tag name="TABLE_ENDDRAG_ORIGIN_RECT" val="292*160"/>
  <p:tag name="TABLE_ENDDRAG_RECT" val="50*351*292*160"/>
</p:tagLst>
</file>

<file path=ppt/tags/tag4.xml><?xml version="1.0" encoding="utf-8"?>
<p:tagLst xmlns:p="http://schemas.openxmlformats.org/presentationml/2006/main">
  <p:tag name="TABLE_ENDDRAG_ORIGIN_RECT" val="292*160"/>
  <p:tag name="TABLE_ENDDRAG_RECT" val="50*351*292*160"/>
</p:tagLst>
</file>

<file path=ppt/tags/tag5.xml><?xml version="1.0" encoding="utf-8"?>
<p:tagLst xmlns:p="http://schemas.openxmlformats.org/presentationml/2006/main">
  <p:tag name="TABLE_ENDDRAG_ORIGIN_RECT" val="306*230"/>
  <p:tag name="TABLE_ENDDRAG_RECT" val="0*309*306*230"/>
</p:tagLst>
</file>

<file path=ppt/tags/tag6.xml><?xml version="1.0" encoding="utf-8"?>
<p:tagLst xmlns:p="http://schemas.openxmlformats.org/presentationml/2006/main">
  <p:tag name="TABLE_ENDDRAG_ORIGIN_RECT" val="306*230"/>
  <p:tag name="TABLE_ENDDRAG_RECT" val="0*309*306*230"/>
</p:tagLst>
</file>

<file path=ppt/tags/tag7.xml><?xml version="1.0" encoding="utf-8"?>
<p:tagLst xmlns:p="http://schemas.openxmlformats.org/presentationml/2006/main">
  <p:tag name="TABLE_ENDDRAG_ORIGIN_RECT" val="306*230"/>
  <p:tag name="TABLE_ENDDRAG_RECT" val="0*309*306*230"/>
</p:tagLst>
</file>

<file path=ppt/theme/theme1.xml><?xml version="1.0" encoding="utf-8"?>
<a:theme xmlns:a="http://schemas.openxmlformats.org/drawingml/2006/main" name="模板页面">
  <a:themeElements>
    <a:clrScheme name="自定义 95">
      <a:dk1>
        <a:srgbClr val="000000"/>
      </a:dk1>
      <a:lt1>
        <a:srgbClr val="FFFFFF"/>
      </a:lt1>
      <a:dk2>
        <a:srgbClr val="000000"/>
      </a:dk2>
      <a:lt2>
        <a:srgbClr val="FFFDFD"/>
      </a:lt2>
      <a:accent1>
        <a:srgbClr val="F0CEA3"/>
      </a:accent1>
      <a:accent2>
        <a:srgbClr val="C1D9DF"/>
      </a:accent2>
      <a:accent3>
        <a:srgbClr val="D870BB"/>
      </a:accent3>
      <a:accent4>
        <a:srgbClr val="61C09E"/>
      </a:accent4>
      <a:accent5>
        <a:srgbClr val="EFD836"/>
      </a:accent5>
      <a:accent6>
        <a:srgbClr val="73D2E8"/>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模板页面">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ustom Design">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6013</Words>
  <Application>WPS 演示</Application>
  <PresentationFormat>全屏显示(4:3)</PresentationFormat>
  <Paragraphs>1092</Paragraphs>
  <Slides>37</Slides>
  <Notes>18</Notes>
  <HiddenSlides>0</HiddenSlides>
  <MMClips>5</MMClips>
  <ScaleCrop>false</ScaleCrop>
  <HeadingPairs>
    <vt:vector size="6" baseType="variant">
      <vt:variant>
        <vt:lpstr>已用的字体</vt:lpstr>
      </vt:variant>
      <vt:variant>
        <vt:i4>17</vt:i4>
      </vt:variant>
      <vt:variant>
        <vt:lpstr>主题</vt:lpstr>
      </vt:variant>
      <vt:variant>
        <vt:i4>4</vt:i4>
      </vt:variant>
      <vt:variant>
        <vt:lpstr>幻灯片标题</vt:lpstr>
      </vt:variant>
      <vt:variant>
        <vt:i4>37</vt:i4>
      </vt:variant>
    </vt:vector>
  </HeadingPairs>
  <TitlesOfParts>
    <vt:vector size="58" baseType="lpstr">
      <vt:lpstr>Arial</vt:lpstr>
      <vt:lpstr>宋体</vt:lpstr>
      <vt:lpstr>Wingdings</vt:lpstr>
      <vt:lpstr>微软雅黑</vt:lpstr>
      <vt:lpstr>等线 Light</vt:lpstr>
      <vt:lpstr>华文楷体</vt:lpstr>
      <vt:lpstr>黑体</vt:lpstr>
      <vt:lpstr>Wingdings</vt:lpstr>
      <vt:lpstr>Cambria Math</vt:lpstr>
      <vt:lpstr>等线</vt:lpstr>
      <vt:lpstr>Calibri</vt:lpstr>
      <vt:lpstr>Arial Unicode MS</vt:lpstr>
      <vt:lpstr>Calibri Light</vt:lpstr>
      <vt:lpstr>Arial</vt:lpstr>
      <vt:lpstr>-apple-system</vt:lpstr>
      <vt:lpstr>Segoe Print</vt:lpstr>
      <vt:lpstr>仿宋</vt:lpstr>
      <vt:lpstr>模板页面</vt:lpstr>
      <vt:lpstr>Custom Design</vt:lpstr>
      <vt:lpstr>1_模板页面</vt:lpstr>
      <vt:lpstr>1_Custom Design</vt:lpstr>
      <vt:lpstr>数字逻辑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聪明帅气的青年男子</cp:lastModifiedBy>
  <cp:revision>1291</cp:revision>
  <dcterms:created xsi:type="dcterms:W3CDTF">2015-08-18T02:51:00Z</dcterms:created>
  <dcterms:modified xsi:type="dcterms:W3CDTF">2024-12-29T07:31:29Z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2017-12-21T08:37:51.7033375Z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KSOProductBuildVer">
    <vt:lpwstr>2052-12.1.0.19302</vt:lpwstr>
  </property>
  <property fmtid="{D5CDD505-2E9C-101B-9397-08002B2CF9AE}" pid="11" name="ICV">
    <vt:lpwstr>E37BC4A3BE814C548C4428C3A9898983_12</vt:lpwstr>
  </property>
</Properties>
</file>